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793" r:id="rId2"/>
    <p:sldId id="825" r:id="rId3"/>
    <p:sldId id="826" r:id="rId4"/>
    <p:sldId id="827" r:id="rId5"/>
    <p:sldId id="828" r:id="rId6"/>
    <p:sldId id="829" r:id="rId7"/>
    <p:sldId id="830" r:id="rId8"/>
    <p:sldId id="831" r:id="rId9"/>
    <p:sldId id="832" r:id="rId10"/>
    <p:sldId id="833" r:id="rId11"/>
    <p:sldId id="834" r:id="rId12"/>
    <p:sldId id="835" r:id="rId13"/>
    <p:sldId id="838" r:id="rId14"/>
    <p:sldId id="839" r:id="rId15"/>
    <p:sldId id="836" r:id="rId16"/>
    <p:sldId id="837" r:id="rId17"/>
    <p:sldId id="840" r:id="rId18"/>
    <p:sldId id="84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ita Desai (Wealth Management, KMBL)" initials="HD(M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C1726"/>
    <a:srgbClr val="1F497D"/>
    <a:srgbClr val="497CB6"/>
    <a:srgbClr val="F15A22"/>
    <a:srgbClr val="F33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autoAdjust="0"/>
  </p:normalViewPr>
  <p:slideViewPr>
    <p:cSldViewPr snapToGrid="0">
      <p:cViewPr varScale="1">
        <p:scale>
          <a:sx n="98" d="100"/>
          <a:sy n="98" d="100"/>
        </p:scale>
        <p:origin x="534" y="84"/>
      </p:cViewPr>
      <p:guideLst>
        <p:guide orient="horz" pos="1620"/>
        <p:guide pos="2880"/>
      </p:guideLst>
    </p:cSldViewPr>
  </p:slideViewPr>
  <p:outlineViewPr>
    <p:cViewPr>
      <p:scale>
        <a:sx n="33" d="100"/>
        <a:sy n="33" d="100"/>
      </p:scale>
      <p:origin x="0" y="7854"/>
    </p:cViewPr>
  </p:outlineViewPr>
  <p:notesTextViewPr>
    <p:cViewPr>
      <p:scale>
        <a:sx n="1" d="1"/>
        <a:sy n="1" d="1"/>
      </p:scale>
      <p:origin x="0" y="0"/>
    </p:cViewPr>
  </p:notesTextViewPr>
  <p:sorterViewPr>
    <p:cViewPr>
      <p:scale>
        <a:sx n="100" d="100"/>
        <a:sy n="100" d="100"/>
      </p:scale>
      <p:origin x="0" y="297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E7805-B422-43B5-AB71-90DFFAC2A380}" type="datetimeFigureOut">
              <a:rPr lang="en-US" smtClean="0"/>
              <a:t>9/12/2017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1C477B-721F-40E8-B9A2-4ADEC3A975EB}" type="slidenum">
              <a:rPr lang="en-US" smtClean="0"/>
              <a:t>‹#›</a:t>
            </a:fld>
            <a:endParaRPr lang="en-US"/>
          </a:p>
        </p:txBody>
      </p:sp>
    </p:spTree>
    <p:extLst>
      <p:ext uri="{BB962C8B-B14F-4D97-AF65-F5344CB8AC3E}">
        <p14:creationId xmlns:p14="http://schemas.microsoft.com/office/powerpoint/2010/main" val="2421189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8801" y="2762272"/>
            <a:ext cx="7772400" cy="963083"/>
          </a:xfrm>
          <a:prstGeom prst="rect">
            <a:avLst/>
          </a:prstGeom>
        </p:spPr>
        <p:txBody>
          <a:bodyPr>
            <a:normAutofit/>
          </a:bodyPr>
          <a:lstStyle>
            <a:lvl1pPr algn="l">
              <a:defRPr sz="3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8801" y="3852333"/>
            <a:ext cx="6400800" cy="842430"/>
          </a:xfrm>
          <a:prstGeom prst="rect">
            <a:avLst/>
          </a:prstGeom>
        </p:spPr>
        <p:txBody>
          <a:bodyPr>
            <a:normAutofit/>
          </a:bodyPr>
          <a:lstStyle>
            <a:lvl1pPr marL="0" indent="0" algn="l">
              <a:buNone/>
              <a:defRPr sz="21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753FD6-EF8D-498F-9450-E7C529B965DF}" type="datetimeFigureOut">
              <a:rPr lang="en-IN" smtClean="0"/>
              <a:t>12-09-2017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F65F8E-1415-4837-A0A0-E1D3656CDB85}" type="slidenum">
              <a:rPr lang="en-IN" smtClean="0"/>
              <a:t>‹#›</a:t>
            </a:fld>
            <a:endParaRPr lang="en-IN"/>
          </a:p>
        </p:txBody>
      </p:sp>
      <p:sp>
        <p:nvSpPr>
          <p:cNvPr id="9" name="Rectangle 8"/>
          <p:cNvSpPr/>
          <p:nvPr userDrawn="1"/>
        </p:nvSpPr>
        <p:spPr>
          <a:xfrm>
            <a:off x="0" y="0"/>
            <a:ext cx="9144000" cy="5143500"/>
          </a:xfrm>
          <a:prstGeom prst="rect">
            <a:avLst/>
          </a:prstGeom>
          <a:solidFill>
            <a:srgbClr val="ED1B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167" t="5059"/>
          <a:stretch/>
        </p:blipFill>
        <p:spPr>
          <a:xfrm>
            <a:off x="7161196" y="4572000"/>
            <a:ext cx="1982804" cy="571500"/>
          </a:xfrm>
          <a:prstGeom prst="rect">
            <a:avLst/>
          </a:prstGeom>
        </p:spPr>
      </p:pic>
    </p:spTree>
    <p:extLst>
      <p:ext uri="{BB962C8B-B14F-4D97-AF65-F5344CB8AC3E}">
        <p14:creationId xmlns:p14="http://schemas.microsoft.com/office/powerpoint/2010/main" val="187483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52501"/>
            <a:ext cx="8229600" cy="36421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53FD6-EF8D-498F-9450-E7C529B965DF}" type="datetimeFigureOut">
              <a:rPr lang="en-IN" smtClean="0"/>
              <a:t>12-09-2017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F65F8E-1415-4837-A0A0-E1D3656CDB85}" type="slidenum">
              <a:rPr lang="en-IN" smtClean="0"/>
              <a:t>‹#›</a:t>
            </a:fld>
            <a:endParaRPr lang="en-IN"/>
          </a:p>
        </p:txBody>
      </p:sp>
    </p:spTree>
    <p:extLst>
      <p:ext uri="{BB962C8B-B14F-4D97-AF65-F5344CB8AC3E}">
        <p14:creationId xmlns:p14="http://schemas.microsoft.com/office/powerpoint/2010/main" val="158381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53FD6-EF8D-498F-9450-E7C529B965DF}" type="datetimeFigureOut">
              <a:rPr lang="en-IN" smtClean="0"/>
              <a:t>12-09-2017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F65F8E-1415-4837-A0A0-E1D3656CDB85}" type="slidenum">
              <a:rPr lang="en-IN" smtClean="0"/>
              <a:t>‹#›</a:t>
            </a:fld>
            <a:endParaRPr lang="en-IN"/>
          </a:p>
        </p:txBody>
      </p:sp>
    </p:spTree>
    <p:extLst>
      <p:ext uri="{BB962C8B-B14F-4D97-AF65-F5344CB8AC3E}">
        <p14:creationId xmlns:p14="http://schemas.microsoft.com/office/powerpoint/2010/main" val="98069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6392"/>
          </a:xfrm>
          <a:prstGeom prst="rect">
            <a:avLst/>
          </a:prstGeom>
        </p:spPr>
        <p:txBody>
          <a:bodyPr>
            <a:normAutofit/>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57200" y="952501"/>
            <a:ext cx="8229600" cy="36421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53FD6-EF8D-498F-9450-E7C529B965DF}" type="datetimeFigureOut">
              <a:rPr lang="en-IN" smtClean="0"/>
              <a:t>12-09-2017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F65F8E-1415-4837-A0A0-E1D3656CDB85}" type="slidenum">
              <a:rPr lang="en-IN" smtClean="0"/>
              <a:t>‹#›</a:t>
            </a:fld>
            <a:endParaRPr lang="en-IN"/>
          </a:p>
        </p:txBody>
      </p:sp>
    </p:spTree>
    <p:extLst>
      <p:ext uri="{BB962C8B-B14F-4D97-AF65-F5344CB8AC3E}">
        <p14:creationId xmlns:p14="http://schemas.microsoft.com/office/powerpoint/2010/main" val="15273881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53FD6-EF8D-498F-9450-E7C529B965DF}" type="datetimeFigureOut">
              <a:rPr lang="en-IN" smtClean="0"/>
              <a:t>12-09-2017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F65F8E-1415-4837-A0A0-E1D3656CDB85}" type="slidenum">
              <a:rPr lang="en-IN" smtClean="0"/>
              <a:t>‹#›</a:t>
            </a:fld>
            <a:endParaRPr lang="en-IN"/>
          </a:p>
        </p:txBody>
      </p:sp>
    </p:spTree>
    <p:extLst>
      <p:ext uri="{BB962C8B-B14F-4D97-AF65-F5344CB8AC3E}">
        <p14:creationId xmlns:p14="http://schemas.microsoft.com/office/powerpoint/2010/main" val="20198054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753FD6-EF8D-498F-9450-E7C529B965DF}" type="datetimeFigureOut">
              <a:rPr lang="en-IN" smtClean="0"/>
              <a:t>12-09-2017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AF65F8E-1415-4837-A0A0-E1D3656CDB85}" type="slidenum">
              <a:rPr lang="en-IN" smtClean="0"/>
              <a:t>‹#›</a:t>
            </a:fld>
            <a:endParaRPr lang="en-IN"/>
          </a:p>
        </p:txBody>
      </p:sp>
    </p:spTree>
    <p:extLst>
      <p:ext uri="{BB962C8B-B14F-4D97-AF65-F5344CB8AC3E}">
        <p14:creationId xmlns:p14="http://schemas.microsoft.com/office/powerpoint/2010/main" val="302826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753FD6-EF8D-498F-9450-E7C529B965DF}" type="datetimeFigureOut">
              <a:rPr lang="en-IN" smtClean="0"/>
              <a:t>12-09-2017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AF65F8E-1415-4837-A0A0-E1D3656CDB85}" type="slidenum">
              <a:rPr lang="en-IN" smtClean="0"/>
              <a:t>‹#›</a:t>
            </a:fld>
            <a:endParaRPr lang="en-IN"/>
          </a:p>
        </p:txBody>
      </p:sp>
    </p:spTree>
    <p:extLst>
      <p:ext uri="{BB962C8B-B14F-4D97-AF65-F5344CB8AC3E}">
        <p14:creationId xmlns:p14="http://schemas.microsoft.com/office/powerpoint/2010/main" val="341731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16017"/>
          </a:xfrm>
          <a:prstGeom prst="rect">
            <a:avLst/>
          </a:prstGeom>
        </p:spPr>
        <p:txBody>
          <a:bodyPr>
            <a:normAutofit/>
          </a:bodyPr>
          <a:lstStyle>
            <a:lvl1pPr>
              <a:defRPr sz="24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753FD6-EF8D-498F-9450-E7C529B965DF}" type="datetimeFigureOut">
              <a:rPr lang="en-IN" smtClean="0"/>
              <a:t>12-09-2017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AF65F8E-1415-4837-A0A0-E1D3656CDB85}" type="slidenum">
              <a:rPr lang="en-IN" smtClean="0"/>
              <a:t>‹#›</a:t>
            </a:fld>
            <a:endParaRPr lang="en-IN"/>
          </a:p>
        </p:txBody>
      </p:sp>
    </p:spTree>
    <p:extLst>
      <p:ext uri="{BB962C8B-B14F-4D97-AF65-F5344CB8AC3E}">
        <p14:creationId xmlns:p14="http://schemas.microsoft.com/office/powerpoint/2010/main" val="153120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53FD6-EF8D-498F-9450-E7C529B965DF}" type="datetimeFigureOut">
              <a:rPr lang="en-IN" smtClean="0"/>
              <a:t>12-09-2017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AF65F8E-1415-4837-A0A0-E1D3656CDB85}" type="slidenum">
              <a:rPr lang="en-IN" smtClean="0"/>
              <a:t>‹#›</a:t>
            </a:fld>
            <a:endParaRPr lang="en-IN"/>
          </a:p>
        </p:txBody>
      </p:sp>
    </p:spTree>
    <p:extLst>
      <p:ext uri="{BB962C8B-B14F-4D97-AF65-F5344CB8AC3E}">
        <p14:creationId xmlns:p14="http://schemas.microsoft.com/office/powerpoint/2010/main" val="370263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7"/>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53FD6-EF8D-498F-9450-E7C529B965DF}" type="datetimeFigureOut">
              <a:rPr lang="en-IN" smtClean="0"/>
              <a:t>12-09-2017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AF65F8E-1415-4837-A0A0-E1D3656CDB85}" type="slidenum">
              <a:rPr lang="en-IN" smtClean="0"/>
              <a:t>‹#›</a:t>
            </a:fld>
            <a:endParaRPr lang="en-IN"/>
          </a:p>
        </p:txBody>
      </p:sp>
    </p:spTree>
    <p:extLst>
      <p:ext uri="{BB962C8B-B14F-4D97-AF65-F5344CB8AC3E}">
        <p14:creationId xmlns:p14="http://schemas.microsoft.com/office/powerpoint/2010/main" val="403991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4025525"/>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53FD6-EF8D-498F-9450-E7C529B965DF}" type="datetimeFigureOut">
              <a:rPr lang="en-IN" smtClean="0"/>
              <a:t>12-09-2017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AF65F8E-1415-4837-A0A0-E1D3656CDB85}" type="slidenum">
              <a:rPr lang="en-IN" smtClean="0"/>
              <a:t>‹#›</a:t>
            </a:fld>
            <a:endParaRPr lang="en-IN"/>
          </a:p>
        </p:txBody>
      </p:sp>
    </p:spTree>
    <p:extLst>
      <p:ext uri="{BB962C8B-B14F-4D97-AF65-F5344CB8AC3E}">
        <p14:creationId xmlns:p14="http://schemas.microsoft.com/office/powerpoint/2010/main" val="259930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D753FD6-EF8D-498F-9450-E7C529B965DF}" type="datetimeFigureOut">
              <a:rPr lang="en-IN" smtClean="0"/>
              <a:t>12-09-2017</a:t>
            </a:fld>
            <a:endParaRPr lang="en-I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AF65F8E-1415-4837-A0A0-E1D3656CDB85}" type="slidenum">
              <a:rPr lang="en-IN" smtClean="0"/>
              <a:t>‹#›</a:t>
            </a:fld>
            <a:endParaRPr lang="en-IN"/>
          </a:p>
        </p:txBody>
      </p:sp>
      <p:pic>
        <p:nvPicPr>
          <p:cNvPr id="8" name="Picture 7" descr="slide1.jpg"/>
          <p:cNvPicPr>
            <a:picLocks noChangeAspect="1"/>
          </p:cNvPicPr>
          <p:nvPr/>
        </p:nvPicPr>
        <p:blipFill rotWithShape="1">
          <a:blip r:embed="rId13">
            <a:extLst>
              <a:ext uri="{28A0092B-C50C-407E-A947-70E740481C1C}">
                <a14:useLocalDpi xmlns:a14="http://schemas.microsoft.com/office/drawing/2010/main" val="0"/>
              </a:ext>
            </a:extLst>
          </a:blip>
          <a:srcRect b="84467"/>
          <a:stretch/>
        </p:blipFill>
        <p:spPr>
          <a:xfrm>
            <a:off x="0" y="2"/>
            <a:ext cx="9144000" cy="616017"/>
          </a:xfrm>
          <a:prstGeom prst="rect">
            <a:avLst/>
          </a:prstGeom>
        </p:spPr>
      </p:pic>
      <p:sp>
        <p:nvSpPr>
          <p:cNvPr id="10" name="Title Placeholder 1"/>
          <p:cNvSpPr>
            <a:spLocks noGrp="1"/>
          </p:cNvSpPr>
          <p:nvPr>
            <p:ph type="title"/>
          </p:nvPr>
        </p:nvSpPr>
        <p:spPr>
          <a:xfrm>
            <a:off x="457200" y="2"/>
            <a:ext cx="8229600" cy="6160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1" name="Text Placeholder 2"/>
          <p:cNvSpPr>
            <a:spLocks noGrp="1"/>
          </p:cNvSpPr>
          <p:nvPr>
            <p:ph type="body" idx="1"/>
          </p:nvPr>
        </p:nvSpPr>
        <p:spPr>
          <a:xfrm>
            <a:off x="457200" y="721896"/>
            <a:ext cx="8229600" cy="38727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9541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342900" rtl="0" eaLnBrk="1" latinLnBrk="0" hangingPunct="1">
        <a:spcBef>
          <a:spcPct val="0"/>
        </a:spcBef>
        <a:buNone/>
        <a:defRPr sz="2700" kern="1200">
          <a:solidFill>
            <a:srgbClr val="FFFFFF"/>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GST Compliance Solution </a:t>
            </a:r>
            <a:br>
              <a:rPr lang="en-US" dirty="0" smtClean="0"/>
            </a:br>
            <a:r>
              <a:rPr lang="en-US" sz="1800" dirty="0" smtClean="0"/>
              <a:t>(as part of Cash Management Services)</a:t>
            </a:r>
            <a:endParaRPr lang="en-US" dirty="0"/>
          </a:p>
        </p:txBody>
      </p:sp>
      <p:sp>
        <p:nvSpPr>
          <p:cNvPr id="4" name="Subtitle 3"/>
          <p:cNvSpPr>
            <a:spLocks noGrp="1"/>
          </p:cNvSpPr>
          <p:nvPr>
            <p:ph type="subTitle" idx="1"/>
          </p:nvPr>
        </p:nvSpPr>
        <p:spPr/>
        <p:txBody>
          <a:bodyPr/>
          <a:lstStyle/>
          <a:p>
            <a:pPr indent="-205685">
              <a:lnSpc>
                <a:spcPct val="100000"/>
              </a:lnSpc>
              <a:spcAft>
                <a:spcPts val="675"/>
              </a:spcAft>
            </a:pPr>
            <a:r>
              <a:rPr lang="en-US" sz="2000" dirty="0"/>
              <a:t>An overview</a:t>
            </a:r>
            <a:endParaRPr lang="en-US" sz="2000" dirty="0">
              <a:solidFill>
                <a:srgbClr val="FFFFFF"/>
              </a:solidFill>
            </a:endParaRPr>
          </a:p>
        </p:txBody>
      </p:sp>
    </p:spTree>
    <p:extLst>
      <p:ext uri="{BB962C8B-B14F-4D97-AF65-F5344CB8AC3E}">
        <p14:creationId xmlns:p14="http://schemas.microsoft.com/office/powerpoint/2010/main" val="3428880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lstStyle/>
          <a:p>
            <a:r>
              <a:rPr lang="en-GB" dirty="0" smtClean="0">
                <a:latin typeface="+mn-lt"/>
              </a:rPr>
              <a:t>Details of different returns contd.</a:t>
            </a:r>
            <a:endParaRPr lang="en-GB" b="0" i="0" dirty="0" smtClean="0">
              <a:latin typeface="+mn-lt"/>
            </a:endParaRPr>
          </a:p>
        </p:txBody>
      </p:sp>
      <p:sp>
        <p:nvSpPr>
          <p:cNvPr id="4" name="Rectangle 3"/>
          <p:cNvSpPr/>
          <p:nvPr/>
        </p:nvSpPr>
        <p:spPr>
          <a:xfrm>
            <a:off x="3363978" y="4186608"/>
            <a:ext cx="3243240" cy="438582"/>
          </a:xfrm>
          <a:prstGeom prst="rect">
            <a:avLst/>
          </a:prstGeom>
        </p:spPr>
        <p:txBody>
          <a:bodyPr wrap="square">
            <a:spAutoFit/>
          </a:bodyPr>
          <a:lstStyle/>
          <a:p>
            <a:pPr lvl="0"/>
            <a:r>
              <a:rPr lang="en-US" sz="750" dirty="0">
                <a:solidFill>
                  <a:schemeClr val="bg1"/>
                </a:solidFill>
              </a:rPr>
              <a:t>It is a monthly return form where only adjustment entries and challan information will be entered. Rest information is auto populated from purchase and sales register</a:t>
            </a:r>
          </a:p>
        </p:txBody>
      </p:sp>
      <p:sp>
        <p:nvSpPr>
          <p:cNvPr id="5" name="Oval 4"/>
          <p:cNvSpPr/>
          <p:nvPr/>
        </p:nvSpPr>
        <p:spPr bwMode="ltGray">
          <a:xfrm>
            <a:off x="6917955" y="4218988"/>
            <a:ext cx="415602" cy="415602"/>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grpSp>
        <p:nvGrpSpPr>
          <p:cNvPr id="24" name="Group 23"/>
          <p:cNvGrpSpPr/>
          <p:nvPr/>
        </p:nvGrpSpPr>
        <p:grpSpPr>
          <a:xfrm>
            <a:off x="1303521" y="2186892"/>
            <a:ext cx="6152600" cy="636613"/>
            <a:chOff x="1287112" y="1652922"/>
            <a:chExt cx="6152600" cy="636613"/>
          </a:xfrm>
        </p:grpSpPr>
        <p:sp>
          <p:nvSpPr>
            <p:cNvPr id="6" name="Flowchart: Manual Input 2"/>
            <p:cNvSpPr/>
            <p:nvPr/>
          </p:nvSpPr>
          <p:spPr bwMode="ltGray">
            <a:xfrm rot="5400000">
              <a:off x="2629426" y="1511612"/>
              <a:ext cx="538672" cy="9304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chemeClr val="bg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7" name="Flowchart: Manual Input 35"/>
            <p:cNvSpPr/>
            <p:nvPr/>
          </p:nvSpPr>
          <p:spPr bwMode="ltGray">
            <a:xfrm rot="16200000">
              <a:off x="4887658" y="-262519"/>
              <a:ext cx="636613" cy="44674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8" name="Rectangle 7"/>
            <p:cNvSpPr/>
            <p:nvPr/>
          </p:nvSpPr>
          <p:spPr>
            <a:xfrm>
              <a:off x="3373707" y="1696291"/>
              <a:ext cx="3243240" cy="584775"/>
            </a:xfrm>
            <a:prstGeom prst="rect">
              <a:avLst/>
            </a:prstGeom>
          </p:spPr>
          <p:txBody>
            <a:bodyPr wrap="square">
              <a:spAutoFit/>
            </a:bodyPr>
            <a:lstStyle/>
            <a:p>
              <a:pPr lvl="0"/>
              <a:r>
                <a:rPr lang="en-US" sz="800" dirty="0">
                  <a:solidFill>
                    <a:schemeClr val="bg1"/>
                  </a:solidFill>
                </a:rPr>
                <a:t>Tax </a:t>
              </a:r>
              <a:r>
                <a:rPr lang="en-US" sz="800" dirty="0" err="1" smtClean="0">
                  <a:solidFill>
                    <a:schemeClr val="bg1"/>
                  </a:solidFill>
                </a:rPr>
                <a:t>deductor</a:t>
              </a:r>
              <a:r>
                <a:rPr lang="en-US" sz="800" dirty="0" smtClean="0">
                  <a:solidFill>
                    <a:schemeClr val="bg1"/>
                  </a:solidFill>
                </a:rPr>
                <a:t> </a:t>
              </a:r>
              <a:r>
                <a:rPr lang="en-US" sz="800" dirty="0">
                  <a:solidFill>
                    <a:schemeClr val="bg1"/>
                  </a:solidFill>
                </a:rPr>
                <a:t>will be liable to file this return on a monthly basis.</a:t>
              </a:r>
            </a:p>
            <a:p>
              <a:pPr lvl="0"/>
              <a:r>
                <a:rPr lang="en-US" sz="800" dirty="0" err="1">
                  <a:solidFill>
                    <a:schemeClr val="bg1"/>
                  </a:solidFill>
                </a:rPr>
                <a:t>Deductee</a:t>
              </a:r>
              <a:r>
                <a:rPr lang="en-US" sz="800" dirty="0">
                  <a:solidFill>
                    <a:schemeClr val="bg1"/>
                  </a:solidFill>
                </a:rPr>
                <a:t> and transaction information is mentioned with the related challan in which the TDS amount is paid to department, same as TDS return of income tax.</a:t>
              </a:r>
            </a:p>
          </p:txBody>
        </p:sp>
        <p:sp>
          <p:nvSpPr>
            <p:cNvPr id="9" name="Rectangle 8"/>
            <p:cNvSpPr/>
            <p:nvPr/>
          </p:nvSpPr>
          <p:spPr>
            <a:xfrm>
              <a:off x="1287112" y="1658318"/>
              <a:ext cx="1924354" cy="553870"/>
            </a:xfrm>
            <a:prstGeom prst="rect">
              <a:avLst/>
            </a:prstGeom>
          </p:spPr>
          <p:txBody>
            <a:bodyPr wrap="square">
              <a:spAutoFit/>
            </a:bodyPr>
            <a:lstStyle/>
            <a:p>
              <a:r>
                <a:rPr lang="en-GB" sz="2999" b="1" dirty="0" smtClean="0">
                  <a:solidFill>
                    <a:srgbClr val="1F497D"/>
                  </a:solidFill>
                </a:rPr>
                <a:t>GSTR 7</a:t>
              </a:r>
              <a:r>
                <a:rPr lang="en-GB" sz="2999" b="1" dirty="0" smtClean="0">
                  <a:solidFill>
                    <a:schemeClr val="accent3"/>
                  </a:solidFill>
                </a:rPr>
                <a:t> </a:t>
              </a:r>
              <a:endParaRPr lang="en-GB" sz="2999" dirty="0">
                <a:solidFill>
                  <a:schemeClr val="accent3"/>
                </a:solidFill>
              </a:endParaRPr>
            </a:p>
          </p:txBody>
        </p:sp>
        <p:sp>
          <p:nvSpPr>
            <p:cNvPr id="10" name="Oval 9"/>
            <p:cNvSpPr/>
            <p:nvPr/>
          </p:nvSpPr>
          <p:spPr bwMode="ltGray">
            <a:xfrm>
              <a:off x="6917955" y="1763427"/>
              <a:ext cx="415602" cy="415602"/>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grpSp>
      <p:sp>
        <p:nvSpPr>
          <p:cNvPr id="12" name="Flowchart: Manual Input 2"/>
          <p:cNvSpPr/>
          <p:nvPr/>
        </p:nvSpPr>
        <p:spPr bwMode="ltGray">
          <a:xfrm rot="5400000">
            <a:off x="2658610" y="2832463"/>
            <a:ext cx="538672" cy="9304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chemeClr val="bg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13" name="Flowchart: Manual Input 35"/>
          <p:cNvSpPr/>
          <p:nvPr/>
        </p:nvSpPr>
        <p:spPr bwMode="ltGray">
          <a:xfrm rot="16200000">
            <a:off x="4916842" y="1058332"/>
            <a:ext cx="636613" cy="44674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14" name="Rectangle 13"/>
          <p:cNvSpPr/>
          <p:nvPr/>
        </p:nvSpPr>
        <p:spPr>
          <a:xfrm>
            <a:off x="1316296" y="2979169"/>
            <a:ext cx="1924354" cy="553870"/>
          </a:xfrm>
          <a:prstGeom prst="rect">
            <a:avLst/>
          </a:prstGeom>
        </p:spPr>
        <p:txBody>
          <a:bodyPr wrap="square">
            <a:spAutoFit/>
          </a:bodyPr>
          <a:lstStyle/>
          <a:p>
            <a:r>
              <a:rPr lang="en-GB" sz="2999" b="1" dirty="0">
                <a:solidFill>
                  <a:schemeClr val="accent5"/>
                </a:solidFill>
              </a:rPr>
              <a:t>GSTR </a:t>
            </a:r>
            <a:r>
              <a:rPr lang="en-GB" sz="2999" b="1" dirty="0" smtClean="0">
                <a:solidFill>
                  <a:schemeClr val="accent5"/>
                </a:solidFill>
              </a:rPr>
              <a:t>8</a:t>
            </a:r>
            <a:endParaRPr lang="en-GB" sz="2999" dirty="0">
              <a:solidFill>
                <a:schemeClr val="accent5"/>
              </a:solidFill>
            </a:endParaRPr>
          </a:p>
        </p:txBody>
      </p:sp>
      <p:sp>
        <p:nvSpPr>
          <p:cNvPr id="15" name="Oval 14"/>
          <p:cNvSpPr/>
          <p:nvPr/>
        </p:nvSpPr>
        <p:spPr bwMode="ltGray">
          <a:xfrm>
            <a:off x="6947139" y="3084279"/>
            <a:ext cx="415602" cy="415602"/>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16" name="Freeform 19"/>
          <p:cNvSpPr>
            <a:spLocks noEditPoints="1"/>
          </p:cNvSpPr>
          <p:nvPr/>
        </p:nvSpPr>
        <p:spPr bwMode="auto">
          <a:xfrm>
            <a:off x="6987192" y="3225417"/>
            <a:ext cx="337083" cy="182995"/>
          </a:xfrm>
          <a:custGeom>
            <a:avLst/>
            <a:gdLst>
              <a:gd name="T0" fmla="*/ 2114 w 2892"/>
              <a:gd name="T1" fmla="*/ 1186 h 1570"/>
              <a:gd name="T2" fmla="*/ 2044 w 2892"/>
              <a:gd name="T3" fmla="*/ 1276 h 1570"/>
              <a:gd name="T4" fmla="*/ 1926 w 2892"/>
              <a:gd name="T5" fmla="*/ 1320 h 1570"/>
              <a:gd name="T6" fmla="*/ 1806 w 2892"/>
              <a:gd name="T7" fmla="*/ 1224 h 1570"/>
              <a:gd name="T8" fmla="*/ 1742 w 2892"/>
              <a:gd name="T9" fmla="*/ 1336 h 1570"/>
              <a:gd name="T10" fmla="*/ 1642 w 2892"/>
              <a:gd name="T11" fmla="*/ 1356 h 1570"/>
              <a:gd name="T12" fmla="*/ 1590 w 2892"/>
              <a:gd name="T13" fmla="*/ 1294 h 1570"/>
              <a:gd name="T14" fmla="*/ 1502 w 2892"/>
              <a:gd name="T15" fmla="*/ 1154 h 1570"/>
              <a:gd name="T16" fmla="*/ 1360 w 2892"/>
              <a:gd name="T17" fmla="*/ 1114 h 1570"/>
              <a:gd name="T18" fmla="*/ 1220 w 2892"/>
              <a:gd name="T19" fmla="*/ 998 h 1570"/>
              <a:gd name="T20" fmla="*/ 1088 w 2892"/>
              <a:gd name="T21" fmla="*/ 916 h 1570"/>
              <a:gd name="T22" fmla="*/ 924 w 2892"/>
              <a:gd name="T23" fmla="*/ 870 h 1570"/>
              <a:gd name="T24" fmla="*/ 576 w 2892"/>
              <a:gd name="T25" fmla="*/ 954 h 1570"/>
              <a:gd name="T26" fmla="*/ 522 w 2892"/>
              <a:gd name="T27" fmla="*/ 826 h 1570"/>
              <a:gd name="T28" fmla="*/ 744 w 2892"/>
              <a:gd name="T29" fmla="*/ 262 h 1570"/>
              <a:gd name="T30" fmla="*/ 946 w 2892"/>
              <a:gd name="T31" fmla="*/ 406 h 1570"/>
              <a:gd name="T32" fmla="*/ 1016 w 2892"/>
              <a:gd name="T33" fmla="*/ 588 h 1570"/>
              <a:gd name="T34" fmla="*/ 1202 w 2892"/>
              <a:gd name="T35" fmla="*/ 670 h 1570"/>
              <a:gd name="T36" fmla="*/ 1516 w 2892"/>
              <a:gd name="T37" fmla="*/ 382 h 1570"/>
              <a:gd name="T38" fmla="*/ 2110 w 2892"/>
              <a:gd name="T39" fmla="*/ 720 h 1570"/>
              <a:gd name="T40" fmla="*/ 2292 w 2892"/>
              <a:gd name="T41" fmla="*/ 1062 h 1570"/>
              <a:gd name="T42" fmla="*/ 2238 w 2892"/>
              <a:gd name="T43" fmla="*/ 1164 h 1570"/>
              <a:gd name="T44" fmla="*/ 872 w 2892"/>
              <a:gd name="T45" fmla="*/ 982 h 1570"/>
              <a:gd name="T46" fmla="*/ 704 w 2892"/>
              <a:gd name="T47" fmla="*/ 1272 h 1570"/>
              <a:gd name="T48" fmla="*/ 738 w 2892"/>
              <a:gd name="T49" fmla="*/ 1378 h 1570"/>
              <a:gd name="T50" fmla="*/ 836 w 2892"/>
              <a:gd name="T51" fmla="*/ 1422 h 1570"/>
              <a:gd name="T52" fmla="*/ 928 w 2892"/>
              <a:gd name="T53" fmla="*/ 1470 h 1570"/>
              <a:gd name="T54" fmla="*/ 1048 w 2892"/>
              <a:gd name="T55" fmla="*/ 1544 h 1570"/>
              <a:gd name="T56" fmla="*/ 1162 w 2892"/>
              <a:gd name="T57" fmla="*/ 1476 h 1570"/>
              <a:gd name="T58" fmla="*/ 1234 w 2892"/>
              <a:gd name="T59" fmla="*/ 1542 h 1570"/>
              <a:gd name="T60" fmla="*/ 1348 w 2892"/>
              <a:gd name="T61" fmla="*/ 1566 h 1570"/>
              <a:gd name="T62" fmla="*/ 1496 w 2892"/>
              <a:gd name="T63" fmla="*/ 1386 h 1570"/>
              <a:gd name="T64" fmla="*/ 1494 w 2892"/>
              <a:gd name="T65" fmla="*/ 1274 h 1570"/>
              <a:gd name="T66" fmla="*/ 1408 w 2892"/>
              <a:gd name="T67" fmla="*/ 1204 h 1570"/>
              <a:gd name="T68" fmla="*/ 1296 w 2892"/>
              <a:gd name="T69" fmla="*/ 1206 h 1570"/>
              <a:gd name="T70" fmla="*/ 1214 w 2892"/>
              <a:gd name="T71" fmla="*/ 1086 h 1570"/>
              <a:gd name="T72" fmla="*/ 1084 w 2892"/>
              <a:gd name="T73" fmla="*/ 1104 h 1570"/>
              <a:gd name="T74" fmla="*/ 1018 w 2892"/>
              <a:gd name="T75" fmla="*/ 972 h 1570"/>
              <a:gd name="T76" fmla="*/ 2764 w 2892"/>
              <a:gd name="T77" fmla="*/ 1290 h 1570"/>
              <a:gd name="T78" fmla="*/ 2892 w 2892"/>
              <a:gd name="T79" fmla="*/ 696 h 1570"/>
              <a:gd name="T80" fmla="*/ 2834 w 2892"/>
              <a:gd name="T81" fmla="*/ 288 h 1570"/>
              <a:gd name="T82" fmla="*/ 178 w 2892"/>
              <a:gd name="T83" fmla="*/ 0 h 1570"/>
              <a:gd name="T84" fmla="*/ 46 w 2892"/>
              <a:gd name="T85" fmla="*/ 330 h 1570"/>
              <a:gd name="T86" fmla="*/ 0 w 2892"/>
              <a:gd name="T87" fmla="*/ 696 h 1570"/>
              <a:gd name="T88" fmla="*/ 276 w 2892"/>
              <a:gd name="T89" fmla="*/ 1334 h 1570"/>
              <a:gd name="T90" fmla="*/ 480 w 2892"/>
              <a:gd name="T91" fmla="*/ 1030 h 1570"/>
              <a:gd name="T92" fmla="*/ 466 w 2892"/>
              <a:gd name="T93" fmla="*/ 1140 h 1570"/>
              <a:gd name="T94" fmla="*/ 534 w 2892"/>
              <a:gd name="T95" fmla="*/ 1226 h 1570"/>
              <a:gd name="T96" fmla="*/ 632 w 2892"/>
              <a:gd name="T97" fmla="*/ 1212 h 1570"/>
              <a:gd name="T98" fmla="*/ 2170 w 2892"/>
              <a:gd name="T99" fmla="*/ 202 h 1570"/>
              <a:gd name="T100" fmla="*/ 1382 w 2892"/>
              <a:gd name="T101" fmla="*/ 14 h 1570"/>
              <a:gd name="T102" fmla="*/ 1356 w 2892"/>
              <a:gd name="T103" fmla="*/ 12 h 1570"/>
              <a:gd name="T104" fmla="*/ 1204 w 2892"/>
              <a:gd name="T105" fmla="*/ 74 h 1570"/>
              <a:gd name="T106" fmla="*/ 1034 w 2892"/>
              <a:gd name="T107" fmla="*/ 426 h 1570"/>
              <a:gd name="T108" fmla="*/ 1104 w 2892"/>
              <a:gd name="T109" fmla="*/ 552 h 1570"/>
              <a:gd name="T110" fmla="*/ 1246 w 2892"/>
              <a:gd name="T111" fmla="*/ 578 h 1570"/>
              <a:gd name="T112" fmla="*/ 2098 w 2892"/>
              <a:gd name="T113" fmla="*/ 590 h 1570"/>
              <a:gd name="T114" fmla="*/ 2314 w 2892"/>
              <a:gd name="T115" fmla="*/ 890 h 1570"/>
              <a:gd name="T116" fmla="*/ 2356 w 2892"/>
              <a:gd name="T117" fmla="*/ 76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2" h="1570">
                <a:moveTo>
                  <a:pt x="2226" y="1172"/>
                </a:moveTo>
                <a:lnTo>
                  <a:pt x="2226" y="1172"/>
                </a:lnTo>
                <a:lnTo>
                  <a:pt x="2210" y="1180"/>
                </a:lnTo>
                <a:lnTo>
                  <a:pt x="2192" y="1186"/>
                </a:lnTo>
                <a:lnTo>
                  <a:pt x="2174" y="1190"/>
                </a:lnTo>
                <a:lnTo>
                  <a:pt x="2156" y="1192"/>
                </a:lnTo>
                <a:lnTo>
                  <a:pt x="2156" y="1192"/>
                </a:lnTo>
                <a:lnTo>
                  <a:pt x="2134" y="1190"/>
                </a:lnTo>
                <a:lnTo>
                  <a:pt x="2114" y="1186"/>
                </a:lnTo>
                <a:lnTo>
                  <a:pt x="2096" y="1178"/>
                </a:lnTo>
                <a:lnTo>
                  <a:pt x="2078" y="1166"/>
                </a:lnTo>
                <a:lnTo>
                  <a:pt x="2078" y="1166"/>
                </a:lnTo>
                <a:lnTo>
                  <a:pt x="2078" y="1186"/>
                </a:lnTo>
                <a:lnTo>
                  <a:pt x="2076" y="1206"/>
                </a:lnTo>
                <a:lnTo>
                  <a:pt x="2072" y="1224"/>
                </a:lnTo>
                <a:lnTo>
                  <a:pt x="2066" y="1242"/>
                </a:lnTo>
                <a:lnTo>
                  <a:pt x="2056" y="1260"/>
                </a:lnTo>
                <a:lnTo>
                  <a:pt x="2044" y="1276"/>
                </a:lnTo>
                <a:lnTo>
                  <a:pt x="2030" y="1290"/>
                </a:lnTo>
                <a:lnTo>
                  <a:pt x="2014" y="1302"/>
                </a:lnTo>
                <a:lnTo>
                  <a:pt x="2014" y="1302"/>
                </a:lnTo>
                <a:lnTo>
                  <a:pt x="1996" y="1310"/>
                </a:lnTo>
                <a:lnTo>
                  <a:pt x="1978" y="1316"/>
                </a:lnTo>
                <a:lnTo>
                  <a:pt x="1960" y="1320"/>
                </a:lnTo>
                <a:lnTo>
                  <a:pt x="1942" y="1322"/>
                </a:lnTo>
                <a:lnTo>
                  <a:pt x="1942" y="1322"/>
                </a:lnTo>
                <a:lnTo>
                  <a:pt x="1926" y="1320"/>
                </a:lnTo>
                <a:lnTo>
                  <a:pt x="1908" y="1318"/>
                </a:lnTo>
                <a:lnTo>
                  <a:pt x="1892" y="1312"/>
                </a:lnTo>
                <a:lnTo>
                  <a:pt x="1878" y="1306"/>
                </a:lnTo>
                <a:lnTo>
                  <a:pt x="1862" y="1296"/>
                </a:lnTo>
                <a:lnTo>
                  <a:pt x="1850" y="1284"/>
                </a:lnTo>
                <a:lnTo>
                  <a:pt x="1838" y="1272"/>
                </a:lnTo>
                <a:lnTo>
                  <a:pt x="1826" y="1256"/>
                </a:lnTo>
                <a:lnTo>
                  <a:pt x="1806" y="1224"/>
                </a:lnTo>
                <a:lnTo>
                  <a:pt x="1806" y="1224"/>
                </a:lnTo>
                <a:lnTo>
                  <a:pt x="1806" y="1240"/>
                </a:lnTo>
                <a:lnTo>
                  <a:pt x="1802" y="1256"/>
                </a:lnTo>
                <a:lnTo>
                  <a:pt x="1796" y="1272"/>
                </a:lnTo>
                <a:lnTo>
                  <a:pt x="1788" y="1288"/>
                </a:lnTo>
                <a:lnTo>
                  <a:pt x="1780" y="1302"/>
                </a:lnTo>
                <a:lnTo>
                  <a:pt x="1768" y="1314"/>
                </a:lnTo>
                <a:lnTo>
                  <a:pt x="1756" y="1326"/>
                </a:lnTo>
                <a:lnTo>
                  <a:pt x="1742" y="1336"/>
                </a:lnTo>
                <a:lnTo>
                  <a:pt x="1742" y="1336"/>
                </a:lnTo>
                <a:lnTo>
                  <a:pt x="1726" y="1344"/>
                </a:lnTo>
                <a:lnTo>
                  <a:pt x="1708" y="1350"/>
                </a:lnTo>
                <a:lnTo>
                  <a:pt x="1690" y="1354"/>
                </a:lnTo>
                <a:lnTo>
                  <a:pt x="1672" y="1356"/>
                </a:lnTo>
                <a:lnTo>
                  <a:pt x="1672" y="1356"/>
                </a:lnTo>
                <a:lnTo>
                  <a:pt x="1654" y="1354"/>
                </a:lnTo>
                <a:lnTo>
                  <a:pt x="1654" y="1354"/>
                </a:lnTo>
                <a:lnTo>
                  <a:pt x="1642" y="1356"/>
                </a:lnTo>
                <a:lnTo>
                  <a:pt x="1642" y="1356"/>
                </a:lnTo>
                <a:lnTo>
                  <a:pt x="1638" y="1356"/>
                </a:lnTo>
                <a:lnTo>
                  <a:pt x="1638" y="1356"/>
                </a:lnTo>
                <a:lnTo>
                  <a:pt x="1626" y="1356"/>
                </a:lnTo>
                <a:lnTo>
                  <a:pt x="1614" y="1354"/>
                </a:lnTo>
                <a:lnTo>
                  <a:pt x="1592" y="1348"/>
                </a:lnTo>
                <a:lnTo>
                  <a:pt x="1592" y="1348"/>
                </a:lnTo>
                <a:lnTo>
                  <a:pt x="1594" y="1330"/>
                </a:lnTo>
                <a:lnTo>
                  <a:pt x="1592" y="1312"/>
                </a:lnTo>
                <a:lnTo>
                  <a:pt x="1590" y="1294"/>
                </a:lnTo>
                <a:lnTo>
                  <a:pt x="1586" y="1276"/>
                </a:lnTo>
                <a:lnTo>
                  <a:pt x="1586" y="1276"/>
                </a:lnTo>
                <a:lnTo>
                  <a:pt x="1580" y="1254"/>
                </a:lnTo>
                <a:lnTo>
                  <a:pt x="1572" y="1234"/>
                </a:lnTo>
                <a:lnTo>
                  <a:pt x="1560" y="1216"/>
                </a:lnTo>
                <a:lnTo>
                  <a:pt x="1548" y="1198"/>
                </a:lnTo>
                <a:lnTo>
                  <a:pt x="1534" y="1182"/>
                </a:lnTo>
                <a:lnTo>
                  <a:pt x="1520" y="1168"/>
                </a:lnTo>
                <a:lnTo>
                  <a:pt x="1502" y="1154"/>
                </a:lnTo>
                <a:lnTo>
                  <a:pt x="1484" y="1142"/>
                </a:lnTo>
                <a:lnTo>
                  <a:pt x="1484" y="1142"/>
                </a:lnTo>
                <a:lnTo>
                  <a:pt x="1458" y="1130"/>
                </a:lnTo>
                <a:lnTo>
                  <a:pt x="1432" y="1120"/>
                </a:lnTo>
                <a:lnTo>
                  <a:pt x="1404" y="1114"/>
                </a:lnTo>
                <a:lnTo>
                  <a:pt x="1376" y="1112"/>
                </a:lnTo>
                <a:lnTo>
                  <a:pt x="1376" y="1112"/>
                </a:lnTo>
                <a:lnTo>
                  <a:pt x="1360" y="1114"/>
                </a:lnTo>
                <a:lnTo>
                  <a:pt x="1360" y="1114"/>
                </a:lnTo>
                <a:lnTo>
                  <a:pt x="1344" y="1086"/>
                </a:lnTo>
                <a:lnTo>
                  <a:pt x="1324" y="1060"/>
                </a:lnTo>
                <a:lnTo>
                  <a:pt x="1312" y="1050"/>
                </a:lnTo>
                <a:lnTo>
                  <a:pt x="1300" y="1038"/>
                </a:lnTo>
                <a:lnTo>
                  <a:pt x="1288" y="1030"/>
                </a:lnTo>
                <a:lnTo>
                  <a:pt x="1274" y="1020"/>
                </a:lnTo>
                <a:lnTo>
                  <a:pt x="1274" y="1020"/>
                </a:lnTo>
                <a:lnTo>
                  <a:pt x="1248" y="1008"/>
                </a:lnTo>
                <a:lnTo>
                  <a:pt x="1220" y="998"/>
                </a:lnTo>
                <a:lnTo>
                  <a:pt x="1192" y="992"/>
                </a:lnTo>
                <a:lnTo>
                  <a:pt x="1164" y="990"/>
                </a:lnTo>
                <a:lnTo>
                  <a:pt x="1164" y="990"/>
                </a:lnTo>
                <a:lnTo>
                  <a:pt x="1148" y="992"/>
                </a:lnTo>
                <a:lnTo>
                  <a:pt x="1148" y="992"/>
                </a:lnTo>
                <a:lnTo>
                  <a:pt x="1132" y="964"/>
                </a:lnTo>
                <a:lnTo>
                  <a:pt x="1112" y="938"/>
                </a:lnTo>
                <a:lnTo>
                  <a:pt x="1102" y="928"/>
                </a:lnTo>
                <a:lnTo>
                  <a:pt x="1088" y="916"/>
                </a:lnTo>
                <a:lnTo>
                  <a:pt x="1076" y="908"/>
                </a:lnTo>
                <a:lnTo>
                  <a:pt x="1062" y="898"/>
                </a:lnTo>
                <a:lnTo>
                  <a:pt x="1062" y="898"/>
                </a:lnTo>
                <a:lnTo>
                  <a:pt x="1036" y="886"/>
                </a:lnTo>
                <a:lnTo>
                  <a:pt x="1010" y="876"/>
                </a:lnTo>
                <a:lnTo>
                  <a:pt x="982" y="870"/>
                </a:lnTo>
                <a:lnTo>
                  <a:pt x="952" y="868"/>
                </a:lnTo>
                <a:lnTo>
                  <a:pt x="952" y="868"/>
                </a:lnTo>
                <a:lnTo>
                  <a:pt x="924" y="870"/>
                </a:lnTo>
                <a:lnTo>
                  <a:pt x="896" y="876"/>
                </a:lnTo>
                <a:lnTo>
                  <a:pt x="868" y="886"/>
                </a:lnTo>
                <a:lnTo>
                  <a:pt x="842" y="898"/>
                </a:lnTo>
                <a:lnTo>
                  <a:pt x="820" y="914"/>
                </a:lnTo>
                <a:lnTo>
                  <a:pt x="798" y="932"/>
                </a:lnTo>
                <a:lnTo>
                  <a:pt x="778" y="954"/>
                </a:lnTo>
                <a:lnTo>
                  <a:pt x="762" y="978"/>
                </a:lnTo>
                <a:lnTo>
                  <a:pt x="726" y="1042"/>
                </a:lnTo>
                <a:lnTo>
                  <a:pt x="576" y="954"/>
                </a:lnTo>
                <a:lnTo>
                  <a:pt x="576" y="954"/>
                </a:lnTo>
                <a:lnTo>
                  <a:pt x="560" y="944"/>
                </a:lnTo>
                <a:lnTo>
                  <a:pt x="546" y="930"/>
                </a:lnTo>
                <a:lnTo>
                  <a:pt x="536" y="916"/>
                </a:lnTo>
                <a:lnTo>
                  <a:pt x="526" y="900"/>
                </a:lnTo>
                <a:lnTo>
                  <a:pt x="522" y="882"/>
                </a:lnTo>
                <a:lnTo>
                  <a:pt x="518" y="864"/>
                </a:lnTo>
                <a:lnTo>
                  <a:pt x="518" y="846"/>
                </a:lnTo>
                <a:lnTo>
                  <a:pt x="522" y="826"/>
                </a:lnTo>
                <a:lnTo>
                  <a:pt x="660" y="340"/>
                </a:lnTo>
                <a:lnTo>
                  <a:pt x="660" y="340"/>
                </a:lnTo>
                <a:lnTo>
                  <a:pt x="666" y="324"/>
                </a:lnTo>
                <a:lnTo>
                  <a:pt x="674" y="308"/>
                </a:lnTo>
                <a:lnTo>
                  <a:pt x="686" y="296"/>
                </a:lnTo>
                <a:lnTo>
                  <a:pt x="698" y="284"/>
                </a:lnTo>
                <a:lnTo>
                  <a:pt x="712" y="274"/>
                </a:lnTo>
                <a:lnTo>
                  <a:pt x="728" y="266"/>
                </a:lnTo>
                <a:lnTo>
                  <a:pt x="744" y="262"/>
                </a:lnTo>
                <a:lnTo>
                  <a:pt x="762" y="258"/>
                </a:lnTo>
                <a:lnTo>
                  <a:pt x="1004" y="246"/>
                </a:lnTo>
                <a:lnTo>
                  <a:pt x="982" y="286"/>
                </a:lnTo>
                <a:lnTo>
                  <a:pt x="982" y="286"/>
                </a:lnTo>
                <a:lnTo>
                  <a:pt x="970" y="308"/>
                </a:lnTo>
                <a:lnTo>
                  <a:pt x="960" y="332"/>
                </a:lnTo>
                <a:lnTo>
                  <a:pt x="954" y="356"/>
                </a:lnTo>
                <a:lnTo>
                  <a:pt x="948" y="380"/>
                </a:lnTo>
                <a:lnTo>
                  <a:pt x="946" y="406"/>
                </a:lnTo>
                <a:lnTo>
                  <a:pt x="948" y="430"/>
                </a:lnTo>
                <a:lnTo>
                  <a:pt x="950" y="456"/>
                </a:lnTo>
                <a:lnTo>
                  <a:pt x="956" y="480"/>
                </a:lnTo>
                <a:lnTo>
                  <a:pt x="956" y="480"/>
                </a:lnTo>
                <a:lnTo>
                  <a:pt x="964" y="504"/>
                </a:lnTo>
                <a:lnTo>
                  <a:pt x="974" y="528"/>
                </a:lnTo>
                <a:lnTo>
                  <a:pt x="986" y="550"/>
                </a:lnTo>
                <a:lnTo>
                  <a:pt x="1000" y="570"/>
                </a:lnTo>
                <a:lnTo>
                  <a:pt x="1016" y="588"/>
                </a:lnTo>
                <a:lnTo>
                  <a:pt x="1034" y="606"/>
                </a:lnTo>
                <a:lnTo>
                  <a:pt x="1054" y="622"/>
                </a:lnTo>
                <a:lnTo>
                  <a:pt x="1074" y="636"/>
                </a:lnTo>
                <a:lnTo>
                  <a:pt x="1074" y="636"/>
                </a:lnTo>
                <a:lnTo>
                  <a:pt x="1104" y="650"/>
                </a:lnTo>
                <a:lnTo>
                  <a:pt x="1136" y="660"/>
                </a:lnTo>
                <a:lnTo>
                  <a:pt x="1170" y="668"/>
                </a:lnTo>
                <a:lnTo>
                  <a:pt x="1202" y="670"/>
                </a:lnTo>
                <a:lnTo>
                  <a:pt x="1202" y="670"/>
                </a:lnTo>
                <a:lnTo>
                  <a:pt x="1236" y="668"/>
                </a:lnTo>
                <a:lnTo>
                  <a:pt x="1270" y="660"/>
                </a:lnTo>
                <a:lnTo>
                  <a:pt x="1300" y="650"/>
                </a:lnTo>
                <a:lnTo>
                  <a:pt x="1330" y="636"/>
                </a:lnTo>
                <a:lnTo>
                  <a:pt x="1358" y="616"/>
                </a:lnTo>
                <a:lnTo>
                  <a:pt x="1382" y="594"/>
                </a:lnTo>
                <a:lnTo>
                  <a:pt x="1406" y="570"/>
                </a:lnTo>
                <a:lnTo>
                  <a:pt x="1424" y="542"/>
                </a:lnTo>
                <a:lnTo>
                  <a:pt x="1516" y="382"/>
                </a:lnTo>
                <a:lnTo>
                  <a:pt x="2058" y="666"/>
                </a:lnTo>
                <a:lnTo>
                  <a:pt x="2058" y="666"/>
                </a:lnTo>
                <a:lnTo>
                  <a:pt x="2070" y="674"/>
                </a:lnTo>
                <a:lnTo>
                  <a:pt x="2082" y="684"/>
                </a:lnTo>
                <a:lnTo>
                  <a:pt x="2092" y="694"/>
                </a:lnTo>
                <a:lnTo>
                  <a:pt x="2100" y="708"/>
                </a:lnTo>
                <a:lnTo>
                  <a:pt x="2100" y="708"/>
                </a:lnTo>
                <a:lnTo>
                  <a:pt x="2110" y="720"/>
                </a:lnTo>
                <a:lnTo>
                  <a:pt x="2110" y="720"/>
                </a:lnTo>
                <a:lnTo>
                  <a:pt x="2114" y="728"/>
                </a:lnTo>
                <a:lnTo>
                  <a:pt x="2272" y="984"/>
                </a:lnTo>
                <a:lnTo>
                  <a:pt x="2272" y="984"/>
                </a:lnTo>
                <a:lnTo>
                  <a:pt x="2278" y="996"/>
                </a:lnTo>
                <a:lnTo>
                  <a:pt x="2284" y="1010"/>
                </a:lnTo>
                <a:lnTo>
                  <a:pt x="2288" y="1022"/>
                </a:lnTo>
                <a:lnTo>
                  <a:pt x="2290" y="1036"/>
                </a:lnTo>
                <a:lnTo>
                  <a:pt x="2292" y="1048"/>
                </a:lnTo>
                <a:lnTo>
                  <a:pt x="2292" y="1062"/>
                </a:lnTo>
                <a:lnTo>
                  <a:pt x="2290" y="1074"/>
                </a:lnTo>
                <a:lnTo>
                  <a:pt x="2288" y="1088"/>
                </a:lnTo>
                <a:lnTo>
                  <a:pt x="2284" y="1100"/>
                </a:lnTo>
                <a:lnTo>
                  <a:pt x="2280" y="1112"/>
                </a:lnTo>
                <a:lnTo>
                  <a:pt x="2274" y="1124"/>
                </a:lnTo>
                <a:lnTo>
                  <a:pt x="2266" y="1134"/>
                </a:lnTo>
                <a:lnTo>
                  <a:pt x="2258" y="1146"/>
                </a:lnTo>
                <a:lnTo>
                  <a:pt x="2248" y="1154"/>
                </a:lnTo>
                <a:lnTo>
                  <a:pt x="2238" y="1164"/>
                </a:lnTo>
                <a:lnTo>
                  <a:pt x="2226" y="1172"/>
                </a:lnTo>
                <a:lnTo>
                  <a:pt x="2226" y="1172"/>
                </a:lnTo>
                <a:close/>
                <a:moveTo>
                  <a:pt x="952" y="954"/>
                </a:moveTo>
                <a:lnTo>
                  <a:pt x="952" y="954"/>
                </a:lnTo>
                <a:lnTo>
                  <a:pt x="936" y="956"/>
                </a:lnTo>
                <a:lnTo>
                  <a:pt x="918" y="960"/>
                </a:lnTo>
                <a:lnTo>
                  <a:pt x="902" y="964"/>
                </a:lnTo>
                <a:lnTo>
                  <a:pt x="886" y="972"/>
                </a:lnTo>
                <a:lnTo>
                  <a:pt x="872" y="982"/>
                </a:lnTo>
                <a:lnTo>
                  <a:pt x="860" y="994"/>
                </a:lnTo>
                <a:lnTo>
                  <a:pt x="848" y="1006"/>
                </a:lnTo>
                <a:lnTo>
                  <a:pt x="838" y="1022"/>
                </a:lnTo>
                <a:lnTo>
                  <a:pt x="722" y="1222"/>
                </a:lnTo>
                <a:lnTo>
                  <a:pt x="722" y="1222"/>
                </a:lnTo>
                <a:lnTo>
                  <a:pt x="716" y="1234"/>
                </a:lnTo>
                <a:lnTo>
                  <a:pt x="710" y="1246"/>
                </a:lnTo>
                <a:lnTo>
                  <a:pt x="706" y="1260"/>
                </a:lnTo>
                <a:lnTo>
                  <a:pt x="704" y="1272"/>
                </a:lnTo>
                <a:lnTo>
                  <a:pt x="704" y="1284"/>
                </a:lnTo>
                <a:lnTo>
                  <a:pt x="704" y="1298"/>
                </a:lnTo>
                <a:lnTo>
                  <a:pt x="706" y="1310"/>
                </a:lnTo>
                <a:lnTo>
                  <a:pt x="708" y="1322"/>
                </a:lnTo>
                <a:lnTo>
                  <a:pt x="712" y="1336"/>
                </a:lnTo>
                <a:lnTo>
                  <a:pt x="718" y="1346"/>
                </a:lnTo>
                <a:lnTo>
                  <a:pt x="724" y="1358"/>
                </a:lnTo>
                <a:lnTo>
                  <a:pt x="730" y="1368"/>
                </a:lnTo>
                <a:lnTo>
                  <a:pt x="738" y="1378"/>
                </a:lnTo>
                <a:lnTo>
                  <a:pt x="748" y="1388"/>
                </a:lnTo>
                <a:lnTo>
                  <a:pt x="758" y="1396"/>
                </a:lnTo>
                <a:lnTo>
                  <a:pt x="770" y="1404"/>
                </a:lnTo>
                <a:lnTo>
                  <a:pt x="770" y="1404"/>
                </a:lnTo>
                <a:lnTo>
                  <a:pt x="786" y="1412"/>
                </a:lnTo>
                <a:lnTo>
                  <a:pt x="802" y="1416"/>
                </a:lnTo>
                <a:lnTo>
                  <a:pt x="820" y="1420"/>
                </a:lnTo>
                <a:lnTo>
                  <a:pt x="836" y="1422"/>
                </a:lnTo>
                <a:lnTo>
                  <a:pt x="836" y="1422"/>
                </a:lnTo>
                <a:lnTo>
                  <a:pt x="858" y="1420"/>
                </a:lnTo>
                <a:lnTo>
                  <a:pt x="878" y="1414"/>
                </a:lnTo>
                <a:lnTo>
                  <a:pt x="898" y="1406"/>
                </a:lnTo>
                <a:lnTo>
                  <a:pt x="916" y="1396"/>
                </a:lnTo>
                <a:lnTo>
                  <a:pt x="916" y="1396"/>
                </a:lnTo>
                <a:lnTo>
                  <a:pt x="916" y="1414"/>
                </a:lnTo>
                <a:lnTo>
                  <a:pt x="916" y="1434"/>
                </a:lnTo>
                <a:lnTo>
                  <a:pt x="922" y="1452"/>
                </a:lnTo>
                <a:lnTo>
                  <a:pt x="928" y="1470"/>
                </a:lnTo>
                <a:lnTo>
                  <a:pt x="938" y="1486"/>
                </a:lnTo>
                <a:lnTo>
                  <a:pt x="950" y="1500"/>
                </a:lnTo>
                <a:lnTo>
                  <a:pt x="964" y="1514"/>
                </a:lnTo>
                <a:lnTo>
                  <a:pt x="982" y="1526"/>
                </a:lnTo>
                <a:lnTo>
                  <a:pt x="982" y="1526"/>
                </a:lnTo>
                <a:lnTo>
                  <a:pt x="998" y="1534"/>
                </a:lnTo>
                <a:lnTo>
                  <a:pt x="1014" y="1540"/>
                </a:lnTo>
                <a:lnTo>
                  <a:pt x="1030" y="1542"/>
                </a:lnTo>
                <a:lnTo>
                  <a:pt x="1048" y="1544"/>
                </a:lnTo>
                <a:lnTo>
                  <a:pt x="1048" y="1544"/>
                </a:lnTo>
                <a:lnTo>
                  <a:pt x="1064" y="1542"/>
                </a:lnTo>
                <a:lnTo>
                  <a:pt x="1082" y="1538"/>
                </a:lnTo>
                <a:lnTo>
                  <a:pt x="1098" y="1534"/>
                </a:lnTo>
                <a:lnTo>
                  <a:pt x="1114" y="1526"/>
                </a:lnTo>
                <a:lnTo>
                  <a:pt x="1128" y="1516"/>
                </a:lnTo>
                <a:lnTo>
                  <a:pt x="1142" y="1506"/>
                </a:lnTo>
                <a:lnTo>
                  <a:pt x="1152" y="1492"/>
                </a:lnTo>
                <a:lnTo>
                  <a:pt x="1162" y="1476"/>
                </a:lnTo>
                <a:lnTo>
                  <a:pt x="1182" y="1444"/>
                </a:lnTo>
                <a:lnTo>
                  <a:pt x="1182" y="1444"/>
                </a:lnTo>
                <a:lnTo>
                  <a:pt x="1184" y="1460"/>
                </a:lnTo>
                <a:lnTo>
                  <a:pt x="1188" y="1476"/>
                </a:lnTo>
                <a:lnTo>
                  <a:pt x="1192" y="1492"/>
                </a:lnTo>
                <a:lnTo>
                  <a:pt x="1200" y="1506"/>
                </a:lnTo>
                <a:lnTo>
                  <a:pt x="1210" y="1520"/>
                </a:lnTo>
                <a:lnTo>
                  <a:pt x="1220" y="1532"/>
                </a:lnTo>
                <a:lnTo>
                  <a:pt x="1234" y="1542"/>
                </a:lnTo>
                <a:lnTo>
                  <a:pt x="1248" y="1552"/>
                </a:lnTo>
                <a:lnTo>
                  <a:pt x="1248" y="1552"/>
                </a:lnTo>
                <a:lnTo>
                  <a:pt x="1264" y="1560"/>
                </a:lnTo>
                <a:lnTo>
                  <a:pt x="1280" y="1566"/>
                </a:lnTo>
                <a:lnTo>
                  <a:pt x="1296" y="1570"/>
                </a:lnTo>
                <a:lnTo>
                  <a:pt x="1314" y="1570"/>
                </a:lnTo>
                <a:lnTo>
                  <a:pt x="1314" y="1570"/>
                </a:lnTo>
                <a:lnTo>
                  <a:pt x="1332" y="1570"/>
                </a:lnTo>
                <a:lnTo>
                  <a:pt x="1348" y="1566"/>
                </a:lnTo>
                <a:lnTo>
                  <a:pt x="1364" y="1560"/>
                </a:lnTo>
                <a:lnTo>
                  <a:pt x="1380" y="1552"/>
                </a:lnTo>
                <a:lnTo>
                  <a:pt x="1394" y="1544"/>
                </a:lnTo>
                <a:lnTo>
                  <a:pt x="1408" y="1532"/>
                </a:lnTo>
                <a:lnTo>
                  <a:pt x="1418" y="1518"/>
                </a:lnTo>
                <a:lnTo>
                  <a:pt x="1430" y="1504"/>
                </a:lnTo>
                <a:lnTo>
                  <a:pt x="1490" y="1398"/>
                </a:lnTo>
                <a:lnTo>
                  <a:pt x="1490" y="1398"/>
                </a:lnTo>
                <a:lnTo>
                  <a:pt x="1496" y="1386"/>
                </a:lnTo>
                <a:lnTo>
                  <a:pt x="1502" y="1374"/>
                </a:lnTo>
                <a:lnTo>
                  <a:pt x="1504" y="1362"/>
                </a:lnTo>
                <a:lnTo>
                  <a:pt x="1506" y="1348"/>
                </a:lnTo>
                <a:lnTo>
                  <a:pt x="1508" y="1336"/>
                </a:lnTo>
                <a:lnTo>
                  <a:pt x="1508" y="1322"/>
                </a:lnTo>
                <a:lnTo>
                  <a:pt x="1506" y="1310"/>
                </a:lnTo>
                <a:lnTo>
                  <a:pt x="1504" y="1298"/>
                </a:lnTo>
                <a:lnTo>
                  <a:pt x="1500" y="1286"/>
                </a:lnTo>
                <a:lnTo>
                  <a:pt x="1494" y="1274"/>
                </a:lnTo>
                <a:lnTo>
                  <a:pt x="1488" y="1262"/>
                </a:lnTo>
                <a:lnTo>
                  <a:pt x="1480" y="1252"/>
                </a:lnTo>
                <a:lnTo>
                  <a:pt x="1472" y="1242"/>
                </a:lnTo>
                <a:lnTo>
                  <a:pt x="1464" y="1232"/>
                </a:lnTo>
                <a:lnTo>
                  <a:pt x="1452" y="1224"/>
                </a:lnTo>
                <a:lnTo>
                  <a:pt x="1442" y="1216"/>
                </a:lnTo>
                <a:lnTo>
                  <a:pt x="1442" y="1216"/>
                </a:lnTo>
                <a:lnTo>
                  <a:pt x="1426" y="1208"/>
                </a:lnTo>
                <a:lnTo>
                  <a:pt x="1408" y="1204"/>
                </a:lnTo>
                <a:lnTo>
                  <a:pt x="1392" y="1200"/>
                </a:lnTo>
                <a:lnTo>
                  <a:pt x="1376" y="1200"/>
                </a:lnTo>
                <a:lnTo>
                  <a:pt x="1376" y="1200"/>
                </a:lnTo>
                <a:lnTo>
                  <a:pt x="1354" y="1200"/>
                </a:lnTo>
                <a:lnTo>
                  <a:pt x="1334" y="1206"/>
                </a:lnTo>
                <a:lnTo>
                  <a:pt x="1314" y="1214"/>
                </a:lnTo>
                <a:lnTo>
                  <a:pt x="1296" y="1226"/>
                </a:lnTo>
                <a:lnTo>
                  <a:pt x="1296" y="1226"/>
                </a:lnTo>
                <a:lnTo>
                  <a:pt x="1296" y="1206"/>
                </a:lnTo>
                <a:lnTo>
                  <a:pt x="1294" y="1188"/>
                </a:lnTo>
                <a:lnTo>
                  <a:pt x="1290" y="1168"/>
                </a:lnTo>
                <a:lnTo>
                  <a:pt x="1282" y="1152"/>
                </a:lnTo>
                <a:lnTo>
                  <a:pt x="1274" y="1134"/>
                </a:lnTo>
                <a:lnTo>
                  <a:pt x="1262" y="1120"/>
                </a:lnTo>
                <a:lnTo>
                  <a:pt x="1246" y="1106"/>
                </a:lnTo>
                <a:lnTo>
                  <a:pt x="1230" y="1094"/>
                </a:lnTo>
                <a:lnTo>
                  <a:pt x="1230" y="1094"/>
                </a:lnTo>
                <a:lnTo>
                  <a:pt x="1214" y="1086"/>
                </a:lnTo>
                <a:lnTo>
                  <a:pt x="1198" y="1082"/>
                </a:lnTo>
                <a:lnTo>
                  <a:pt x="1180" y="1078"/>
                </a:lnTo>
                <a:lnTo>
                  <a:pt x="1164" y="1078"/>
                </a:lnTo>
                <a:lnTo>
                  <a:pt x="1164" y="1078"/>
                </a:lnTo>
                <a:lnTo>
                  <a:pt x="1142" y="1078"/>
                </a:lnTo>
                <a:lnTo>
                  <a:pt x="1122" y="1084"/>
                </a:lnTo>
                <a:lnTo>
                  <a:pt x="1102" y="1092"/>
                </a:lnTo>
                <a:lnTo>
                  <a:pt x="1084" y="1104"/>
                </a:lnTo>
                <a:lnTo>
                  <a:pt x="1084" y="1104"/>
                </a:lnTo>
                <a:lnTo>
                  <a:pt x="1086" y="1084"/>
                </a:lnTo>
                <a:lnTo>
                  <a:pt x="1084" y="1066"/>
                </a:lnTo>
                <a:lnTo>
                  <a:pt x="1078" y="1046"/>
                </a:lnTo>
                <a:lnTo>
                  <a:pt x="1072" y="1030"/>
                </a:lnTo>
                <a:lnTo>
                  <a:pt x="1062" y="1012"/>
                </a:lnTo>
                <a:lnTo>
                  <a:pt x="1050" y="998"/>
                </a:lnTo>
                <a:lnTo>
                  <a:pt x="1036" y="984"/>
                </a:lnTo>
                <a:lnTo>
                  <a:pt x="1018" y="972"/>
                </a:lnTo>
                <a:lnTo>
                  <a:pt x="1018" y="972"/>
                </a:lnTo>
                <a:lnTo>
                  <a:pt x="1002" y="964"/>
                </a:lnTo>
                <a:lnTo>
                  <a:pt x="986" y="960"/>
                </a:lnTo>
                <a:lnTo>
                  <a:pt x="970" y="956"/>
                </a:lnTo>
                <a:lnTo>
                  <a:pt x="952" y="954"/>
                </a:lnTo>
                <a:close/>
                <a:moveTo>
                  <a:pt x="2714" y="0"/>
                </a:moveTo>
                <a:lnTo>
                  <a:pt x="2260" y="136"/>
                </a:lnTo>
                <a:lnTo>
                  <a:pt x="2616" y="1334"/>
                </a:lnTo>
                <a:lnTo>
                  <a:pt x="2764" y="1290"/>
                </a:lnTo>
                <a:lnTo>
                  <a:pt x="2764" y="1290"/>
                </a:lnTo>
                <a:lnTo>
                  <a:pt x="2792" y="1220"/>
                </a:lnTo>
                <a:lnTo>
                  <a:pt x="2818" y="1150"/>
                </a:lnTo>
                <a:lnTo>
                  <a:pt x="2840" y="1078"/>
                </a:lnTo>
                <a:lnTo>
                  <a:pt x="2858" y="1004"/>
                </a:lnTo>
                <a:lnTo>
                  <a:pt x="2872" y="928"/>
                </a:lnTo>
                <a:lnTo>
                  <a:pt x="2884" y="852"/>
                </a:lnTo>
                <a:lnTo>
                  <a:pt x="2890" y="774"/>
                </a:lnTo>
                <a:lnTo>
                  <a:pt x="2892" y="696"/>
                </a:lnTo>
                <a:lnTo>
                  <a:pt x="2892" y="696"/>
                </a:lnTo>
                <a:lnTo>
                  <a:pt x="2890" y="648"/>
                </a:lnTo>
                <a:lnTo>
                  <a:pt x="2888" y="602"/>
                </a:lnTo>
                <a:lnTo>
                  <a:pt x="2884" y="556"/>
                </a:lnTo>
                <a:lnTo>
                  <a:pt x="2880" y="510"/>
                </a:lnTo>
                <a:lnTo>
                  <a:pt x="2874" y="464"/>
                </a:lnTo>
                <a:lnTo>
                  <a:pt x="2866" y="420"/>
                </a:lnTo>
                <a:lnTo>
                  <a:pt x="2856" y="374"/>
                </a:lnTo>
                <a:lnTo>
                  <a:pt x="2846" y="332"/>
                </a:lnTo>
                <a:lnTo>
                  <a:pt x="2834" y="288"/>
                </a:lnTo>
                <a:lnTo>
                  <a:pt x="2820" y="244"/>
                </a:lnTo>
                <a:lnTo>
                  <a:pt x="2806" y="202"/>
                </a:lnTo>
                <a:lnTo>
                  <a:pt x="2790" y="162"/>
                </a:lnTo>
                <a:lnTo>
                  <a:pt x="2772" y="120"/>
                </a:lnTo>
                <a:lnTo>
                  <a:pt x="2754" y="80"/>
                </a:lnTo>
                <a:lnTo>
                  <a:pt x="2734" y="40"/>
                </a:lnTo>
                <a:lnTo>
                  <a:pt x="2714" y="0"/>
                </a:lnTo>
                <a:lnTo>
                  <a:pt x="2714" y="0"/>
                </a:lnTo>
                <a:close/>
                <a:moveTo>
                  <a:pt x="178" y="0"/>
                </a:moveTo>
                <a:lnTo>
                  <a:pt x="178" y="0"/>
                </a:lnTo>
                <a:lnTo>
                  <a:pt x="156" y="40"/>
                </a:lnTo>
                <a:lnTo>
                  <a:pt x="138" y="80"/>
                </a:lnTo>
                <a:lnTo>
                  <a:pt x="118" y="120"/>
                </a:lnTo>
                <a:lnTo>
                  <a:pt x="102" y="160"/>
                </a:lnTo>
                <a:lnTo>
                  <a:pt x="86" y="202"/>
                </a:lnTo>
                <a:lnTo>
                  <a:pt x="72" y="244"/>
                </a:lnTo>
                <a:lnTo>
                  <a:pt x="58" y="288"/>
                </a:lnTo>
                <a:lnTo>
                  <a:pt x="46" y="330"/>
                </a:lnTo>
                <a:lnTo>
                  <a:pt x="36" y="374"/>
                </a:lnTo>
                <a:lnTo>
                  <a:pt x="26" y="420"/>
                </a:lnTo>
                <a:lnTo>
                  <a:pt x="18" y="464"/>
                </a:lnTo>
                <a:lnTo>
                  <a:pt x="12" y="510"/>
                </a:lnTo>
                <a:lnTo>
                  <a:pt x="6" y="556"/>
                </a:lnTo>
                <a:lnTo>
                  <a:pt x="2" y="602"/>
                </a:lnTo>
                <a:lnTo>
                  <a:pt x="0" y="648"/>
                </a:lnTo>
                <a:lnTo>
                  <a:pt x="0" y="696"/>
                </a:lnTo>
                <a:lnTo>
                  <a:pt x="0" y="696"/>
                </a:lnTo>
                <a:lnTo>
                  <a:pt x="2" y="774"/>
                </a:lnTo>
                <a:lnTo>
                  <a:pt x="8" y="852"/>
                </a:lnTo>
                <a:lnTo>
                  <a:pt x="18" y="928"/>
                </a:lnTo>
                <a:lnTo>
                  <a:pt x="32" y="1004"/>
                </a:lnTo>
                <a:lnTo>
                  <a:pt x="52" y="1078"/>
                </a:lnTo>
                <a:lnTo>
                  <a:pt x="74" y="1150"/>
                </a:lnTo>
                <a:lnTo>
                  <a:pt x="98" y="1220"/>
                </a:lnTo>
                <a:lnTo>
                  <a:pt x="128" y="1290"/>
                </a:lnTo>
                <a:lnTo>
                  <a:pt x="276" y="1334"/>
                </a:lnTo>
                <a:lnTo>
                  <a:pt x="632" y="136"/>
                </a:lnTo>
                <a:lnTo>
                  <a:pt x="178" y="0"/>
                </a:lnTo>
                <a:close/>
                <a:moveTo>
                  <a:pt x="646" y="1178"/>
                </a:moveTo>
                <a:lnTo>
                  <a:pt x="684" y="1116"/>
                </a:lnTo>
                <a:lnTo>
                  <a:pt x="532" y="1030"/>
                </a:lnTo>
                <a:lnTo>
                  <a:pt x="532" y="1030"/>
                </a:lnTo>
                <a:lnTo>
                  <a:pt x="514" y="1016"/>
                </a:lnTo>
                <a:lnTo>
                  <a:pt x="496" y="1002"/>
                </a:lnTo>
                <a:lnTo>
                  <a:pt x="480" y="1030"/>
                </a:lnTo>
                <a:lnTo>
                  <a:pt x="480" y="1030"/>
                </a:lnTo>
                <a:lnTo>
                  <a:pt x="474" y="1044"/>
                </a:lnTo>
                <a:lnTo>
                  <a:pt x="468" y="1056"/>
                </a:lnTo>
                <a:lnTo>
                  <a:pt x="464" y="1070"/>
                </a:lnTo>
                <a:lnTo>
                  <a:pt x="462" y="1084"/>
                </a:lnTo>
                <a:lnTo>
                  <a:pt x="462" y="1098"/>
                </a:lnTo>
                <a:lnTo>
                  <a:pt x="462" y="1112"/>
                </a:lnTo>
                <a:lnTo>
                  <a:pt x="464" y="1126"/>
                </a:lnTo>
                <a:lnTo>
                  <a:pt x="466" y="1140"/>
                </a:lnTo>
                <a:lnTo>
                  <a:pt x="470" y="1152"/>
                </a:lnTo>
                <a:lnTo>
                  <a:pt x="476" y="1166"/>
                </a:lnTo>
                <a:lnTo>
                  <a:pt x="482" y="1178"/>
                </a:lnTo>
                <a:lnTo>
                  <a:pt x="490" y="1190"/>
                </a:lnTo>
                <a:lnTo>
                  <a:pt x="500" y="1200"/>
                </a:lnTo>
                <a:lnTo>
                  <a:pt x="510" y="1210"/>
                </a:lnTo>
                <a:lnTo>
                  <a:pt x="520" y="1218"/>
                </a:lnTo>
                <a:lnTo>
                  <a:pt x="534" y="1226"/>
                </a:lnTo>
                <a:lnTo>
                  <a:pt x="534" y="1226"/>
                </a:lnTo>
                <a:lnTo>
                  <a:pt x="550" y="1236"/>
                </a:lnTo>
                <a:lnTo>
                  <a:pt x="568" y="1242"/>
                </a:lnTo>
                <a:lnTo>
                  <a:pt x="586" y="1246"/>
                </a:lnTo>
                <a:lnTo>
                  <a:pt x="606" y="1246"/>
                </a:lnTo>
                <a:lnTo>
                  <a:pt x="606" y="1246"/>
                </a:lnTo>
                <a:lnTo>
                  <a:pt x="622" y="1244"/>
                </a:lnTo>
                <a:lnTo>
                  <a:pt x="622" y="1244"/>
                </a:lnTo>
                <a:lnTo>
                  <a:pt x="626" y="1228"/>
                </a:lnTo>
                <a:lnTo>
                  <a:pt x="632" y="1212"/>
                </a:lnTo>
                <a:lnTo>
                  <a:pt x="638" y="1194"/>
                </a:lnTo>
                <a:lnTo>
                  <a:pt x="646" y="1178"/>
                </a:lnTo>
                <a:lnTo>
                  <a:pt x="646" y="1178"/>
                </a:lnTo>
                <a:close/>
                <a:moveTo>
                  <a:pt x="2356" y="762"/>
                </a:moveTo>
                <a:lnTo>
                  <a:pt x="2198" y="250"/>
                </a:lnTo>
                <a:lnTo>
                  <a:pt x="2198" y="250"/>
                </a:lnTo>
                <a:lnTo>
                  <a:pt x="2190" y="232"/>
                </a:lnTo>
                <a:lnTo>
                  <a:pt x="2180" y="216"/>
                </a:lnTo>
                <a:lnTo>
                  <a:pt x="2170" y="202"/>
                </a:lnTo>
                <a:lnTo>
                  <a:pt x="2156" y="190"/>
                </a:lnTo>
                <a:lnTo>
                  <a:pt x="2140" y="180"/>
                </a:lnTo>
                <a:lnTo>
                  <a:pt x="2124" y="174"/>
                </a:lnTo>
                <a:lnTo>
                  <a:pt x="2106" y="168"/>
                </a:lnTo>
                <a:lnTo>
                  <a:pt x="2088" y="166"/>
                </a:lnTo>
                <a:lnTo>
                  <a:pt x="1644" y="72"/>
                </a:lnTo>
                <a:lnTo>
                  <a:pt x="1644" y="72"/>
                </a:lnTo>
                <a:lnTo>
                  <a:pt x="1644" y="70"/>
                </a:lnTo>
                <a:lnTo>
                  <a:pt x="1382" y="14"/>
                </a:lnTo>
                <a:lnTo>
                  <a:pt x="1382" y="14"/>
                </a:lnTo>
                <a:lnTo>
                  <a:pt x="1378" y="14"/>
                </a:lnTo>
                <a:lnTo>
                  <a:pt x="1378" y="14"/>
                </a:lnTo>
                <a:lnTo>
                  <a:pt x="1376" y="14"/>
                </a:lnTo>
                <a:lnTo>
                  <a:pt x="1376" y="14"/>
                </a:lnTo>
                <a:lnTo>
                  <a:pt x="1370" y="14"/>
                </a:lnTo>
                <a:lnTo>
                  <a:pt x="1354" y="10"/>
                </a:lnTo>
                <a:lnTo>
                  <a:pt x="1356" y="12"/>
                </a:lnTo>
                <a:lnTo>
                  <a:pt x="1356" y="12"/>
                </a:lnTo>
                <a:lnTo>
                  <a:pt x="1338" y="10"/>
                </a:lnTo>
                <a:lnTo>
                  <a:pt x="1338" y="10"/>
                </a:lnTo>
                <a:lnTo>
                  <a:pt x="1316" y="10"/>
                </a:lnTo>
                <a:lnTo>
                  <a:pt x="1296" y="14"/>
                </a:lnTo>
                <a:lnTo>
                  <a:pt x="1274" y="22"/>
                </a:lnTo>
                <a:lnTo>
                  <a:pt x="1254" y="32"/>
                </a:lnTo>
                <a:lnTo>
                  <a:pt x="1236" y="44"/>
                </a:lnTo>
                <a:lnTo>
                  <a:pt x="1220" y="58"/>
                </a:lnTo>
                <a:lnTo>
                  <a:pt x="1204" y="74"/>
                </a:lnTo>
                <a:lnTo>
                  <a:pt x="1192" y="94"/>
                </a:lnTo>
                <a:lnTo>
                  <a:pt x="1056" y="330"/>
                </a:lnTo>
                <a:lnTo>
                  <a:pt x="1056" y="330"/>
                </a:lnTo>
                <a:lnTo>
                  <a:pt x="1048" y="344"/>
                </a:lnTo>
                <a:lnTo>
                  <a:pt x="1042" y="360"/>
                </a:lnTo>
                <a:lnTo>
                  <a:pt x="1038" y="376"/>
                </a:lnTo>
                <a:lnTo>
                  <a:pt x="1034" y="392"/>
                </a:lnTo>
                <a:lnTo>
                  <a:pt x="1034" y="410"/>
                </a:lnTo>
                <a:lnTo>
                  <a:pt x="1034" y="426"/>
                </a:lnTo>
                <a:lnTo>
                  <a:pt x="1036" y="442"/>
                </a:lnTo>
                <a:lnTo>
                  <a:pt x="1038" y="458"/>
                </a:lnTo>
                <a:lnTo>
                  <a:pt x="1044" y="474"/>
                </a:lnTo>
                <a:lnTo>
                  <a:pt x="1050" y="488"/>
                </a:lnTo>
                <a:lnTo>
                  <a:pt x="1058" y="502"/>
                </a:lnTo>
                <a:lnTo>
                  <a:pt x="1068" y="516"/>
                </a:lnTo>
                <a:lnTo>
                  <a:pt x="1078" y="528"/>
                </a:lnTo>
                <a:lnTo>
                  <a:pt x="1090" y="540"/>
                </a:lnTo>
                <a:lnTo>
                  <a:pt x="1104" y="552"/>
                </a:lnTo>
                <a:lnTo>
                  <a:pt x="1118" y="560"/>
                </a:lnTo>
                <a:lnTo>
                  <a:pt x="1118" y="560"/>
                </a:lnTo>
                <a:lnTo>
                  <a:pt x="1138" y="570"/>
                </a:lnTo>
                <a:lnTo>
                  <a:pt x="1160" y="578"/>
                </a:lnTo>
                <a:lnTo>
                  <a:pt x="1180" y="582"/>
                </a:lnTo>
                <a:lnTo>
                  <a:pt x="1202" y="584"/>
                </a:lnTo>
                <a:lnTo>
                  <a:pt x="1202" y="584"/>
                </a:lnTo>
                <a:lnTo>
                  <a:pt x="1224" y="582"/>
                </a:lnTo>
                <a:lnTo>
                  <a:pt x="1246" y="578"/>
                </a:lnTo>
                <a:lnTo>
                  <a:pt x="1266" y="570"/>
                </a:lnTo>
                <a:lnTo>
                  <a:pt x="1286" y="562"/>
                </a:lnTo>
                <a:lnTo>
                  <a:pt x="1304" y="550"/>
                </a:lnTo>
                <a:lnTo>
                  <a:pt x="1322" y="534"/>
                </a:lnTo>
                <a:lnTo>
                  <a:pt x="1336" y="518"/>
                </a:lnTo>
                <a:lnTo>
                  <a:pt x="1350" y="498"/>
                </a:lnTo>
                <a:lnTo>
                  <a:pt x="1484" y="266"/>
                </a:lnTo>
                <a:lnTo>
                  <a:pt x="2098" y="590"/>
                </a:lnTo>
                <a:lnTo>
                  <a:pt x="2098" y="590"/>
                </a:lnTo>
                <a:lnTo>
                  <a:pt x="2118" y="602"/>
                </a:lnTo>
                <a:lnTo>
                  <a:pt x="2138" y="618"/>
                </a:lnTo>
                <a:lnTo>
                  <a:pt x="2156" y="636"/>
                </a:lnTo>
                <a:lnTo>
                  <a:pt x="2170" y="656"/>
                </a:lnTo>
                <a:lnTo>
                  <a:pt x="2170" y="656"/>
                </a:lnTo>
                <a:lnTo>
                  <a:pt x="2184" y="676"/>
                </a:lnTo>
                <a:lnTo>
                  <a:pt x="2184" y="676"/>
                </a:lnTo>
                <a:lnTo>
                  <a:pt x="2190" y="686"/>
                </a:lnTo>
                <a:lnTo>
                  <a:pt x="2314" y="890"/>
                </a:lnTo>
                <a:lnTo>
                  <a:pt x="2314" y="890"/>
                </a:lnTo>
                <a:lnTo>
                  <a:pt x="2328" y="878"/>
                </a:lnTo>
                <a:lnTo>
                  <a:pt x="2340" y="864"/>
                </a:lnTo>
                <a:lnTo>
                  <a:pt x="2348" y="850"/>
                </a:lnTo>
                <a:lnTo>
                  <a:pt x="2356" y="832"/>
                </a:lnTo>
                <a:lnTo>
                  <a:pt x="2360" y="816"/>
                </a:lnTo>
                <a:lnTo>
                  <a:pt x="2362" y="798"/>
                </a:lnTo>
                <a:lnTo>
                  <a:pt x="2360" y="780"/>
                </a:lnTo>
                <a:lnTo>
                  <a:pt x="2356" y="762"/>
                </a:lnTo>
                <a:lnTo>
                  <a:pt x="2356" y="762"/>
                </a:lnTo>
                <a:close/>
              </a:path>
            </a:pathLst>
          </a:custGeom>
          <a:solidFill>
            <a:schemeClr val="accent5"/>
          </a:solidFill>
          <a:ln>
            <a:noFill/>
          </a:ln>
        </p:spPr>
        <p:txBody>
          <a:bodyPr vert="horz" wrap="square" lIns="62185" tIns="31093" rIns="62185" bIns="31093" numCol="1" anchor="t" anchorCtr="0" compatLnSpc="1">
            <a:prstTxWarp prst="textNoShape">
              <a:avLst/>
            </a:prstTxWarp>
          </a:bodyPr>
          <a:lstStyle/>
          <a:p>
            <a:endParaRPr lang="en-GB" sz="1224"/>
          </a:p>
        </p:txBody>
      </p:sp>
      <p:sp>
        <p:nvSpPr>
          <p:cNvPr id="17" name="Flowchart: Manual Input 2"/>
          <p:cNvSpPr/>
          <p:nvPr/>
        </p:nvSpPr>
        <p:spPr bwMode="ltGray">
          <a:xfrm rot="5400000">
            <a:off x="2658610" y="3530950"/>
            <a:ext cx="538672" cy="9304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chemeClr val="bg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18" name="Flowchart: Manual Input 35"/>
          <p:cNvSpPr/>
          <p:nvPr/>
        </p:nvSpPr>
        <p:spPr bwMode="ltGray">
          <a:xfrm rot="16200000">
            <a:off x="4916842" y="1756817"/>
            <a:ext cx="636613" cy="44674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rgbClr val="CC17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20" name="Rectangle 19"/>
          <p:cNvSpPr/>
          <p:nvPr/>
        </p:nvSpPr>
        <p:spPr>
          <a:xfrm>
            <a:off x="1316296" y="3672053"/>
            <a:ext cx="1924354" cy="594778"/>
          </a:xfrm>
          <a:prstGeom prst="rect">
            <a:avLst/>
          </a:prstGeom>
        </p:spPr>
        <p:txBody>
          <a:bodyPr wrap="square">
            <a:spAutoFit/>
          </a:bodyPr>
          <a:lstStyle/>
          <a:p>
            <a:r>
              <a:rPr lang="en-GB" sz="3265" b="1" dirty="0">
                <a:solidFill>
                  <a:srgbClr val="CC1726"/>
                </a:solidFill>
              </a:rPr>
              <a:t>GSTR </a:t>
            </a:r>
            <a:r>
              <a:rPr lang="en-GB" sz="3265" b="1" dirty="0" smtClean="0">
                <a:solidFill>
                  <a:srgbClr val="CC1726"/>
                </a:solidFill>
              </a:rPr>
              <a:t>9</a:t>
            </a:r>
            <a:endParaRPr lang="en-GB" sz="3265" dirty="0">
              <a:solidFill>
                <a:srgbClr val="CC1726"/>
              </a:solidFill>
            </a:endParaRPr>
          </a:p>
        </p:txBody>
      </p:sp>
      <p:sp>
        <p:nvSpPr>
          <p:cNvPr id="21" name="Oval 20"/>
          <p:cNvSpPr/>
          <p:nvPr/>
        </p:nvSpPr>
        <p:spPr bwMode="ltGray">
          <a:xfrm>
            <a:off x="6947139" y="3782661"/>
            <a:ext cx="415602" cy="415602"/>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22" name="Freeform 25"/>
          <p:cNvSpPr>
            <a:spLocks noEditPoints="1"/>
          </p:cNvSpPr>
          <p:nvPr/>
        </p:nvSpPr>
        <p:spPr bwMode="auto">
          <a:xfrm>
            <a:off x="7044088" y="3834342"/>
            <a:ext cx="267364" cy="301801"/>
          </a:xfrm>
          <a:custGeom>
            <a:avLst/>
            <a:gdLst>
              <a:gd name="T0" fmla="*/ 386 w 2236"/>
              <a:gd name="T1" fmla="*/ 1004 h 2524"/>
              <a:gd name="T2" fmla="*/ 492 w 2236"/>
              <a:gd name="T3" fmla="*/ 896 h 2524"/>
              <a:gd name="T4" fmla="*/ 428 w 2236"/>
              <a:gd name="T5" fmla="*/ 1108 h 2524"/>
              <a:gd name="T6" fmla="*/ 594 w 2236"/>
              <a:gd name="T7" fmla="*/ 1708 h 2524"/>
              <a:gd name="T8" fmla="*/ 850 w 2236"/>
              <a:gd name="T9" fmla="*/ 1408 h 2524"/>
              <a:gd name="T10" fmla="*/ 1160 w 2236"/>
              <a:gd name="T11" fmla="*/ 906 h 2524"/>
              <a:gd name="T12" fmla="*/ 1378 w 2236"/>
              <a:gd name="T13" fmla="*/ 380 h 2524"/>
              <a:gd name="T14" fmla="*/ 1046 w 2236"/>
              <a:gd name="T15" fmla="*/ 82 h 2524"/>
              <a:gd name="T16" fmla="*/ 864 w 2236"/>
              <a:gd name="T17" fmla="*/ 32 h 2524"/>
              <a:gd name="T18" fmla="*/ 728 w 2236"/>
              <a:gd name="T19" fmla="*/ 172 h 2524"/>
              <a:gd name="T20" fmla="*/ 612 w 2236"/>
              <a:gd name="T21" fmla="*/ 538 h 2524"/>
              <a:gd name="T22" fmla="*/ 444 w 2236"/>
              <a:gd name="T23" fmla="*/ 800 h 2524"/>
              <a:gd name="T24" fmla="*/ 330 w 2236"/>
              <a:gd name="T25" fmla="*/ 840 h 2524"/>
              <a:gd name="T26" fmla="*/ 234 w 2236"/>
              <a:gd name="T27" fmla="*/ 910 h 2524"/>
              <a:gd name="T28" fmla="*/ 284 w 2236"/>
              <a:gd name="T29" fmla="*/ 1018 h 2524"/>
              <a:gd name="T30" fmla="*/ 1098 w 2236"/>
              <a:gd name="T31" fmla="*/ 308 h 2524"/>
              <a:gd name="T32" fmla="*/ 1126 w 2236"/>
              <a:gd name="T33" fmla="*/ 350 h 2524"/>
              <a:gd name="T34" fmla="*/ 966 w 2236"/>
              <a:gd name="T35" fmla="*/ 578 h 2524"/>
              <a:gd name="T36" fmla="*/ 560 w 2236"/>
              <a:gd name="T37" fmla="*/ 1296 h 2524"/>
              <a:gd name="T38" fmla="*/ 458 w 2236"/>
              <a:gd name="T39" fmla="*/ 1474 h 2524"/>
              <a:gd name="T40" fmla="*/ 422 w 2236"/>
              <a:gd name="T41" fmla="*/ 1452 h 2524"/>
              <a:gd name="T42" fmla="*/ 488 w 2236"/>
              <a:gd name="T43" fmla="*/ 1262 h 2524"/>
              <a:gd name="T44" fmla="*/ 900 w 2236"/>
              <a:gd name="T45" fmla="*/ 534 h 2524"/>
              <a:gd name="T46" fmla="*/ 818 w 2236"/>
              <a:gd name="T47" fmla="*/ 238 h 2524"/>
              <a:gd name="T48" fmla="*/ 884 w 2236"/>
              <a:gd name="T49" fmla="*/ 138 h 2524"/>
              <a:gd name="T50" fmla="*/ 960 w 2236"/>
              <a:gd name="T51" fmla="*/ 148 h 2524"/>
              <a:gd name="T52" fmla="*/ 984 w 2236"/>
              <a:gd name="T53" fmla="*/ 238 h 2524"/>
              <a:gd name="T54" fmla="*/ 710 w 2236"/>
              <a:gd name="T55" fmla="*/ 580 h 2524"/>
              <a:gd name="T56" fmla="*/ 332 w 2236"/>
              <a:gd name="T57" fmla="*/ 1796 h 2524"/>
              <a:gd name="T58" fmla="*/ 422 w 2236"/>
              <a:gd name="T59" fmla="*/ 1864 h 2524"/>
              <a:gd name="T60" fmla="*/ 1134 w 2236"/>
              <a:gd name="T61" fmla="*/ 82 h 2524"/>
              <a:gd name="T62" fmla="*/ 1232 w 2236"/>
              <a:gd name="T63" fmla="*/ 6 h 2524"/>
              <a:gd name="T64" fmla="*/ 1356 w 2236"/>
              <a:gd name="T65" fmla="*/ 22 h 2524"/>
              <a:gd name="T66" fmla="*/ 1426 w 2236"/>
              <a:gd name="T67" fmla="*/ 106 h 2524"/>
              <a:gd name="T68" fmla="*/ 1424 w 2236"/>
              <a:gd name="T69" fmla="*/ 230 h 2524"/>
              <a:gd name="T70" fmla="*/ 2216 w 2236"/>
              <a:gd name="T71" fmla="*/ 1462 h 2524"/>
              <a:gd name="T72" fmla="*/ 1848 w 2236"/>
              <a:gd name="T73" fmla="*/ 1494 h 2524"/>
              <a:gd name="T74" fmla="*/ 1332 w 2236"/>
              <a:gd name="T75" fmla="*/ 1620 h 2524"/>
              <a:gd name="T76" fmla="*/ 1248 w 2236"/>
              <a:gd name="T77" fmla="*/ 1720 h 2524"/>
              <a:gd name="T78" fmla="*/ 1308 w 2236"/>
              <a:gd name="T79" fmla="*/ 1824 h 2524"/>
              <a:gd name="T80" fmla="*/ 1490 w 2236"/>
              <a:gd name="T81" fmla="*/ 1978 h 2524"/>
              <a:gd name="T82" fmla="*/ 1524 w 2236"/>
              <a:gd name="T83" fmla="*/ 2116 h 2524"/>
              <a:gd name="T84" fmla="*/ 1466 w 2236"/>
              <a:gd name="T85" fmla="*/ 2244 h 2524"/>
              <a:gd name="T86" fmla="*/ 1170 w 2236"/>
              <a:gd name="T87" fmla="*/ 2400 h 2524"/>
              <a:gd name="T88" fmla="*/ 516 w 2236"/>
              <a:gd name="T89" fmla="*/ 2504 h 2524"/>
              <a:gd name="T90" fmla="*/ 28 w 2236"/>
              <a:gd name="T91" fmla="*/ 2512 h 2524"/>
              <a:gd name="T92" fmla="*/ 4 w 2236"/>
              <a:gd name="T93" fmla="*/ 2432 h 2524"/>
              <a:gd name="T94" fmla="*/ 216 w 2236"/>
              <a:gd name="T95" fmla="*/ 2388 h 2524"/>
              <a:gd name="T96" fmla="*/ 1116 w 2236"/>
              <a:gd name="T97" fmla="*/ 2276 h 2524"/>
              <a:gd name="T98" fmla="*/ 1368 w 2236"/>
              <a:gd name="T99" fmla="*/ 2152 h 2524"/>
              <a:gd name="T100" fmla="*/ 1374 w 2236"/>
              <a:gd name="T101" fmla="*/ 2044 h 2524"/>
              <a:gd name="T102" fmla="*/ 1194 w 2236"/>
              <a:gd name="T103" fmla="*/ 1904 h 2524"/>
              <a:gd name="T104" fmla="*/ 1114 w 2236"/>
              <a:gd name="T105" fmla="*/ 1754 h 2524"/>
              <a:gd name="T106" fmla="*/ 1184 w 2236"/>
              <a:gd name="T107" fmla="*/ 1568 h 2524"/>
              <a:gd name="T108" fmla="*/ 1440 w 2236"/>
              <a:gd name="T109" fmla="*/ 1432 h 2524"/>
              <a:gd name="T110" fmla="*/ 2032 w 2236"/>
              <a:gd name="T111" fmla="*/ 1350 h 2524"/>
              <a:gd name="T112" fmla="*/ 2224 w 2236"/>
              <a:gd name="T113" fmla="*/ 1378 h 2524"/>
              <a:gd name="T114" fmla="*/ 66 w 2236"/>
              <a:gd name="T115" fmla="*/ 1800 h 2524"/>
              <a:gd name="T116" fmla="*/ 266 w 2236"/>
              <a:gd name="T117" fmla="*/ 1830 h 2524"/>
              <a:gd name="T118" fmla="*/ 160 w 2236"/>
              <a:gd name="T119" fmla="*/ 2062 h 2524"/>
              <a:gd name="T120" fmla="*/ 212 w 2236"/>
              <a:gd name="T121" fmla="*/ 2072 h 2524"/>
              <a:gd name="T122" fmla="*/ 422 w 2236"/>
              <a:gd name="T123" fmla="*/ 1954 h 2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36" h="2524">
                <a:moveTo>
                  <a:pt x="284" y="1018"/>
                </a:moveTo>
                <a:lnTo>
                  <a:pt x="284" y="1018"/>
                </a:lnTo>
                <a:lnTo>
                  <a:pt x="302" y="1024"/>
                </a:lnTo>
                <a:lnTo>
                  <a:pt x="320" y="1026"/>
                </a:lnTo>
                <a:lnTo>
                  <a:pt x="338" y="1026"/>
                </a:lnTo>
                <a:lnTo>
                  <a:pt x="356" y="1022"/>
                </a:lnTo>
                <a:lnTo>
                  <a:pt x="372" y="1014"/>
                </a:lnTo>
                <a:lnTo>
                  <a:pt x="386" y="1004"/>
                </a:lnTo>
                <a:lnTo>
                  <a:pt x="400" y="990"/>
                </a:lnTo>
                <a:lnTo>
                  <a:pt x="410" y="974"/>
                </a:lnTo>
                <a:lnTo>
                  <a:pt x="410" y="974"/>
                </a:lnTo>
                <a:lnTo>
                  <a:pt x="414" y="962"/>
                </a:lnTo>
                <a:lnTo>
                  <a:pt x="416" y="948"/>
                </a:lnTo>
                <a:lnTo>
                  <a:pt x="416" y="948"/>
                </a:lnTo>
                <a:lnTo>
                  <a:pt x="452" y="926"/>
                </a:lnTo>
                <a:lnTo>
                  <a:pt x="492" y="896"/>
                </a:lnTo>
                <a:lnTo>
                  <a:pt x="534" y="862"/>
                </a:lnTo>
                <a:lnTo>
                  <a:pt x="556" y="842"/>
                </a:lnTo>
                <a:lnTo>
                  <a:pt x="576" y="820"/>
                </a:lnTo>
                <a:lnTo>
                  <a:pt x="576" y="820"/>
                </a:lnTo>
                <a:lnTo>
                  <a:pt x="534" y="898"/>
                </a:lnTo>
                <a:lnTo>
                  <a:pt x="494" y="972"/>
                </a:lnTo>
                <a:lnTo>
                  <a:pt x="460" y="1042"/>
                </a:lnTo>
                <a:lnTo>
                  <a:pt x="428" y="1108"/>
                </a:lnTo>
                <a:lnTo>
                  <a:pt x="402" y="1170"/>
                </a:lnTo>
                <a:lnTo>
                  <a:pt x="376" y="1228"/>
                </a:lnTo>
                <a:lnTo>
                  <a:pt x="338" y="1330"/>
                </a:lnTo>
                <a:lnTo>
                  <a:pt x="308" y="1412"/>
                </a:lnTo>
                <a:lnTo>
                  <a:pt x="290" y="1474"/>
                </a:lnTo>
                <a:lnTo>
                  <a:pt x="278" y="1526"/>
                </a:lnTo>
                <a:lnTo>
                  <a:pt x="436" y="1616"/>
                </a:lnTo>
                <a:lnTo>
                  <a:pt x="594" y="1708"/>
                </a:lnTo>
                <a:lnTo>
                  <a:pt x="594" y="1708"/>
                </a:lnTo>
                <a:lnTo>
                  <a:pt x="604" y="1698"/>
                </a:lnTo>
                <a:lnTo>
                  <a:pt x="634" y="1670"/>
                </a:lnTo>
                <a:lnTo>
                  <a:pt x="678" y="1620"/>
                </a:lnTo>
                <a:lnTo>
                  <a:pt x="740" y="1550"/>
                </a:lnTo>
                <a:lnTo>
                  <a:pt x="774" y="1508"/>
                </a:lnTo>
                <a:lnTo>
                  <a:pt x="810" y="1460"/>
                </a:lnTo>
                <a:lnTo>
                  <a:pt x="850" y="1408"/>
                </a:lnTo>
                <a:lnTo>
                  <a:pt x="892" y="1350"/>
                </a:lnTo>
                <a:lnTo>
                  <a:pt x="936" y="1286"/>
                </a:lnTo>
                <a:lnTo>
                  <a:pt x="980" y="1218"/>
                </a:lnTo>
                <a:lnTo>
                  <a:pt x="1028" y="1144"/>
                </a:lnTo>
                <a:lnTo>
                  <a:pt x="1074" y="1064"/>
                </a:lnTo>
                <a:lnTo>
                  <a:pt x="1074" y="1064"/>
                </a:lnTo>
                <a:lnTo>
                  <a:pt x="1120" y="984"/>
                </a:lnTo>
                <a:lnTo>
                  <a:pt x="1160" y="906"/>
                </a:lnTo>
                <a:lnTo>
                  <a:pt x="1198" y="834"/>
                </a:lnTo>
                <a:lnTo>
                  <a:pt x="1230" y="764"/>
                </a:lnTo>
                <a:lnTo>
                  <a:pt x="1260" y="700"/>
                </a:lnTo>
                <a:lnTo>
                  <a:pt x="1286" y="638"/>
                </a:lnTo>
                <a:lnTo>
                  <a:pt x="1308" y="582"/>
                </a:lnTo>
                <a:lnTo>
                  <a:pt x="1328" y="532"/>
                </a:lnTo>
                <a:lnTo>
                  <a:pt x="1358" y="444"/>
                </a:lnTo>
                <a:lnTo>
                  <a:pt x="1378" y="380"/>
                </a:lnTo>
                <a:lnTo>
                  <a:pt x="1388" y="340"/>
                </a:lnTo>
                <a:lnTo>
                  <a:pt x="1392" y="326"/>
                </a:lnTo>
                <a:lnTo>
                  <a:pt x="1232" y="236"/>
                </a:lnTo>
                <a:lnTo>
                  <a:pt x="1086" y="150"/>
                </a:lnTo>
                <a:lnTo>
                  <a:pt x="1086" y="150"/>
                </a:lnTo>
                <a:lnTo>
                  <a:pt x="1076" y="126"/>
                </a:lnTo>
                <a:lnTo>
                  <a:pt x="1062" y="104"/>
                </a:lnTo>
                <a:lnTo>
                  <a:pt x="1046" y="82"/>
                </a:lnTo>
                <a:lnTo>
                  <a:pt x="1024" y="64"/>
                </a:lnTo>
                <a:lnTo>
                  <a:pt x="1024" y="64"/>
                </a:lnTo>
                <a:lnTo>
                  <a:pt x="1000" y="48"/>
                </a:lnTo>
                <a:lnTo>
                  <a:pt x="974" y="36"/>
                </a:lnTo>
                <a:lnTo>
                  <a:pt x="946" y="28"/>
                </a:lnTo>
                <a:lnTo>
                  <a:pt x="920" y="26"/>
                </a:lnTo>
                <a:lnTo>
                  <a:pt x="892" y="26"/>
                </a:lnTo>
                <a:lnTo>
                  <a:pt x="864" y="32"/>
                </a:lnTo>
                <a:lnTo>
                  <a:pt x="838" y="42"/>
                </a:lnTo>
                <a:lnTo>
                  <a:pt x="812" y="56"/>
                </a:lnTo>
                <a:lnTo>
                  <a:pt x="812" y="56"/>
                </a:lnTo>
                <a:lnTo>
                  <a:pt x="788" y="74"/>
                </a:lnTo>
                <a:lnTo>
                  <a:pt x="768" y="94"/>
                </a:lnTo>
                <a:lnTo>
                  <a:pt x="752" y="118"/>
                </a:lnTo>
                <a:lnTo>
                  <a:pt x="738" y="144"/>
                </a:lnTo>
                <a:lnTo>
                  <a:pt x="728" y="172"/>
                </a:lnTo>
                <a:lnTo>
                  <a:pt x="718" y="202"/>
                </a:lnTo>
                <a:lnTo>
                  <a:pt x="698" y="270"/>
                </a:lnTo>
                <a:lnTo>
                  <a:pt x="698" y="270"/>
                </a:lnTo>
                <a:lnTo>
                  <a:pt x="678" y="344"/>
                </a:lnTo>
                <a:lnTo>
                  <a:pt x="666" y="388"/>
                </a:lnTo>
                <a:lnTo>
                  <a:pt x="652" y="434"/>
                </a:lnTo>
                <a:lnTo>
                  <a:pt x="634" y="484"/>
                </a:lnTo>
                <a:lnTo>
                  <a:pt x="612" y="538"/>
                </a:lnTo>
                <a:lnTo>
                  <a:pt x="588" y="596"/>
                </a:lnTo>
                <a:lnTo>
                  <a:pt x="558" y="660"/>
                </a:lnTo>
                <a:lnTo>
                  <a:pt x="558" y="660"/>
                </a:lnTo>
                <a:lnTo>
                  <a:pt x="540" y="692"/>
                </a:lnTo>
                <a:lnTo>
                  <a:pt x="518" y="724"/>
                </a:lnTo>
                <a:lnTo>
                  <a:pt x="494" y="750"/>
                </a:lnTo>
                <a:lnTo>
                  <a:pt x="470" y="776"/>
                </a:lnTo>
                <a:lnTo>
                  <a:pt x="444" y="800"/>
                </a:lnTo>
                <a:lnTo>
                  <a:pt x="418" y="820"/>
                </a:lnTo>
                <a:lnTo>
                  <a:pt x="392" y="836"/>
                </a:lnTo>
                <a:lnTo>
                  <a:pt x="370" y="852"/>
                </a:lnTo>
                <a:lnTo>
                  <a:pt x="370" y="852"/>
                </a:lnTo>
                <a:lnTo>
                  <a:pt x="366" y="848"/>
                </a:lnTo>
                <a:lnTo>
                  <a:pt x="366" y="848"/>
                </a:lnTo>
                <a:lnTo>
                  <a:pt x="348" y="842"/>
                </a:lnTo>
                <a:lnTo>
                  <a:pt x="330" y="840"/>
                </a:lnTo>
                <a:lnTo>
                  <a:pt x="312" y="840"/>
                </a:lnTo>
                <a:lnTo>
                  <a:pt x="294" y="844"/>
                </a:lnTo>
                <a:lnTo>
                  <a:pt x="278" y="852"/>
                </a:lnTo>
                <a:lnTo>
                  <a:pt x="264" y="862"/>
                </a:lnTo>
                <a:lnTo>
                  <a:pt x="250" y="876"/>
                </a:lnTo>
                <a:lnTo>
                  <a:pt x="240" y="892"/>
                </a:lnTo>
                <a:lnTo>
                  <a:pt x="240" y="892"/>
                </a:lnTo>
                <a:lnTo>
                  <a:pt x="234" y="910"/>
                </a:lnTo>
                <a:lnTo>
                  <a:pt x="232" y="928"/>
                </a:lnTo>
                <a:lnTo>
                  <a:pt x="232" y="946"/>
                </a:lnTo>
                <a:lnTo>
                  <a:pt x="236" y="964"/>
                </a:lnTo>
                <a:lnTo>
                  <a:pt x="244" y="980"/>
                </a:lnTo>
                <a:lnTo>
                  <a:pt x="254" y="994"/>
                </a:lnTo>
                <a:lnTo>
                  <a:pt x="268" y="1008"/>
                </a:lnTo>
                <a:lnTo>
                  <a:pt x="284" y="1018"/>
                </a:lnTo>
                <a:lnTo>
                  <a:pt x="284" y="1018"/>
                </a:lnTo>
                <a:close/>
                <a:moveTo>
                  <a:pt x="1056" y="320"/>
                </a:moveTo>
                <a:lnTo>
                  <a:pt x="1056" y="320"/>
                </a:lnTo>
                <a:lnTo>
                  <a:pt x="1062" y="314"/>
                </a:lnTo>
                <a:lnTo>
                  <a:pt x="1068" y="310"/>
                </a:lnTo>
                <a:lnTo>
                  <a:pt x="1076" y="308"/>
                </a:lnTo>
                <a:lnTo>
                  <a:pt x="1082" y="306"/>
                </a:lnTo>
                <a:lnTo>
                  <a:pt x="1090" y="306"/>
                </a:lnTo>
                <a:lnTo>
                  <a:pt x="1098" y="308"/>
                </a:lnTo>
                <a:lnTo>
                  <a:pt x="1106" y="310"/>
                </a:lnTo>
                <a:lnTo>
                  <a:pt x="1112" y="316"/>
                </a:lnTo>
                <a:lnTo>
                  <a:pt x="1112" y="316"/>
                </a:lnTo>
                <a:lnTo>
                  <a:pt x="1118" y="320"/>
                </a:lnTo>
                <a:lnTo>
                  <a:pt x="1122" y="328"/>
                </a:lnTo>
                <a:lnTo>
                  <a:pt x="1124" y="334"/>
                </a:lnTo>
                <a:lnTo>
                  <a:pt x="1126" y="342"/>
                </a:lnTo>
                <a:lnTo>
                  <a:pt x="1126" y="350"/>
                </a:lnTo>
                <a:lnTo>
                  <a:pt x="1124" y="358"/>
                </a:lnTo>
                <a:lnTo>
                  <a:pt x="1122" y="364"/>
                </a:lnTo>
                <a:lnTo>
                  <a:pt x="1118" y="372"/>
                </a:lnTo>
                <a:lnTo>
                  <a:pt x="1118" y="372"/>
                </a:lnTo>
                <a:lnTo>
                  <a:pt x="1090" y="406"/>
                </a:lnTo>
                <a:lnTo>
                  <a:pt x="1058" y="448"/>
                </a:lnTo>
                <a:lnTo>
                  <a:pt x="1018" y="504"/>
                </a:lnTo>
                <a:lnTo>
                  <a:pt x="966" y="578"/>
                </a:lnTo>
                <a:lnTo>
                  <a:pt x="908" y="666"/>
                </a:lnTo>
                <a:lnTo>
                  <a:pt x="844" y="770"/>
                </a:lnTo>
                <a:lnTo>
                  <a:pt x="772" y="890"/>
                </a:lnTo>
                <a:lnTo>
                  <a:pt x="772" y="890"/>
                </a:lnTo>
                <a:lnTo>
                  <a:pt x="704" y="1012"/>
                </a:lnTo>
                <a:lnTo>
                  <a:pt x="646" y="1120"/>
                </a:lnTo>
                <a:lnTo>
                  <a:pt x="600" y="1214"/>
                </a:lnTo>
                <a:lnTo>
                  <a:pt x="560" y="1296"/>
                </a:lnTo>
                <a:lnTo>
                  <a:pt x="532" y="1360"/>
                </a:lnTo>
                <a:lnTo>
                  <a:pt x="512" y="1408"/>
                </a:lnTo>
                <a:lnTo>
                  <a:pt x="496" y="1448"/>
                </a:lnTo>
                <a:lnTo>
                  <a:pt x="496" y="1448"/>
                </a:lnTo>
                <a:lnTo>
                  <a:pt x="490" y="1460"/>
                </a:lnTo>
                <a:lnTo>
                  <a:pt x="480" y="1468"/>
                </a:lnTo>
                <a:lnTo>
                  <a:pt x="470" y="1472"/>
                </a:lnTo>
                <a:lnTo>
                  <a:pt x="458" y="1474"/>
                </a:lnTo>
                <a:lnTo>
                  <a:pt x="458" y="1474"/>
                </a:lnTo>
                <a:lnTo>
                  <a:pt x="450" y="1474"/>
                </a:lnTo>
                <a:lnTo>
                  <a:pt x="444" y="1472"/>
                </a:lnTo>
                <a:lnTo>
                  <a:pt x="444" y="1472"/>
                </a:lnTo>
                <a:lnTo>
                  <a:pt x="436" y="1468"/>
                </a:lnTo>
                <a:lnTo>
                  <a:pt x="430" y="1464"/>
                </a:lnTo>
                <a:lnTo>
                  <a:pt x="426" y="1458"/>
                </a:lnTo>
                <a:lnTo>
                  <a:pt x="422" y="1452"/>
                </a:lnTo>
                <a:lnTo>
                  <a:pt x="420" y="1444"/>
                </a:lnTo>
                <a:lnTo>
                  <a:pt x="418" y="1436"/>
                </a:lnTo>
                <a:lnTo>
                  <a:pt x="418" y="1428"/>
                </a:lnTo>
                <a:lnTo>
                  <a:pt x="420" y="1420"/>
                </a:lnTo>
                <a:lnTo>
                  <a:pt x="420" y="1420"/>
                </a:lnTo>
                <a:lnTo>
                  <a:pt x="438" y="1376"/>
                </a:lnTo>
                <a:lnTo>
                  <a:pt x="458" y="1328"/>
                </a:lnTo>
                <a:lnTo>
                  <a:pt x="488" y="1262"/>
                </a:lnTo>
                <a:lnTo>
                  <a:pt x="528" y="1180"/>
                </a:lnTo>
                <a:lnTo>
                  <a:pt x="576" y="1084"/>
                </a:lnTo>
                <a:lnTo>
                  <a:pt x="634" y="974"/>
                </a:lnTo>
                <a:lnTo>
                  <a:pt x="704" y="850"/>
                </a:lnTo>
                <a:lnTo>
                  <a:pt x="704" y="850"/>
                </a:lnTo>
                <a:lnTo>
                  <a:pt x="776" y="728"/>
                </a:lnTo>
                <a:lnTo>
                  <a:pt x="842" y="624"/>
                </a:lnTo>
                <a:lnTo>
                  <a:pt x="900" y="534"/>
                </a:lnTo>
                <a:lnTo>
                  <a:pt x="952" y="458"/>
                </a:lnTo>
                <a:lnTo>
                  <a:pt x="994" y="400"/>
                </a:lnTo>
                <a:lnTo>
                  <a:pt x="1026" y="358"/>
                </a:lnTo>
                <a:lnTo>
                  <a:pt x="1056" y="320"/>
                </a:lnTo>
                <a:lnTo>
                  <a:pt x="1056" y="320"/>
                </a:lnTo>
                <a:close/>
                <a:moveTo>
                  <a:pt x="802" y="298"/>
                </a:moveTo>
                <a:lnTo>
                  <a:pt x="802" y="298"/>
                </a:lnTo>
                <a:lnTo>
                  <a:pt x="818" y="238"/>
                </a:lnTo>
                <a:lnTo>
                  <a:pt x="826" y="214"/>
                </a:lnTo>
                <a:lnTo>
                  <a:pt x="832" y="194"/>
                </a:lnTo>
                <a:lnTo>
                  <a:pt x="840" y="178"/>
                </a:lnTo>
                <a:lnTo>
                  <a:pt x="850" y="164"/>
                </a:lnTo>
                <a:lnTo>
                  <a:pt x="860" y="154"/>
                </a:lnTo>
                <a:lnTo>
                  <a:pt x="870" y="144"/>
                </a:lnTo>
                <a:lnTo>
                  <a:pt x="870" y="144"/>
                </a:lnTo>
                <a:lnTo>
                  <a:pt x="884" y="138"/>
                </a:lnTo>
                <a:lnTo>
                  <a:pt x="896" y="134"/>
                </a:lnTo>
                <a:lnTo>
                  <a:pt x="908" y="132"/>
                </a:lnTo>
                <a:lnTo>
                  <a:pt x="920" y="132"/>
                </a:lnTo>
                <a:lnTo>
                  <a:pt x="932" y="134"/>
                </a:lnTo>
                <a:lnTo>
                  <a:pt x="942" y="138"/>
                </a:lnTo>
                <a:lnTo>
                  <a:pt x="952" y="142"/>
                </a:lnTo>
                <a:lnTo>
                  <a:pt x="960" y="148"/>
                </a:lnTo>
                <a:lnTo>
                  <a:pt x="960" y="148"/>
                </a:lnTo>
                <a:lnTo>
                  <a:pt x="972" y="160"/>
                </a:lnTo>
                <a:lnTo>
                  <a:pt x="978" y="168"/>
                </a:lnTo>
                <a:lnTo>
                  <a:pt x="984" y="178"/>
                </a:lnTo>
                <a:lnTo>
                  <a:pt x="988" y="190"/>
                </a:lnTo>
                <a:lnTo>
                  <a:pt x="990" y="204"/>
                </a:lnTo>
                <a:lnTo>
                  <a:pt x="988" y="220"/>
                </a:lnTo>
                <a:lnTo>
                  <a:pt x="984" y="238"/>
                </a:lnTo>
                <a:lnTo>
                  <a:pt x="984" y="238"/>
                </a:lnTo>
                <a:lnTo>
                  <a:pt x="924" y="306"/>
                </a:lnTo>
                <a:lnTo>
                  <a:pt x="854" y="396"/>
                </a:lnTo>
                <a:lnTo>
                  <a:pt x="816" y="448"/>
                </a:lnTo>
                <a:lnTo>
                  <a:pt x="774" y="504"/>
                </a:lnTo>
                <a:lnTo>
                  <a:pt x="732" y="566"/>
                </a:lnTo>
                <a:lnTo>
                  <a:pt x="688" y="634"/>
                </a:lnTo>
                <a:lnTo>
                  <a:pt x="688" y="634"/>
                </a:lnTo>
                <a:lnTo>
                  <a:pt x="710" y="580"/>
                </a:lnTo>
                <a:lnTo>
                  <a:pt x="730" y="530"/>
                </a:lnTo>
                <a:lnTo>
                  <a:pt x="746" y="484"/>
                </a:lnTo>
                <a:lnTo>
                  <a:pt x="760" y="440"/>
                </a:lnTo>
                <a:lnTo>
                  <a:pt x="784" y="364"/>
                </a:lnTo>
                <a:lnTo>
                  <a:pt x="802" y="298"/>
                </a:lnTo>
                <a:lnTo>
                  <a:pt x="802" y="298"/>
                </a:lnTo>
                <a:close/>
                <a:moveTo>
                  <a:pt x="332" y="1796"/>
                </a:moveTo>
                <a:lnTo>
                  <a:pt x="332" y="1796"/>
                </a:lnTo>
                <a:lnTo>
                  <a:pt x="304" y="1782"/>
                </a:lnTo>
                <a:lnTo>
                  <a:pt x="278" y="1770"/>
                </a:lnTo>
                <a:lnTo>
                  <a:pt x="254" y="1760"/>
                </a:lnTo>
                <a:lnTo>
                  <a:pt x="228" y="1752"/>
                </a:lnTo>
                <a:lnTo>
                  <a:pt x="256" y="1608"/>
                </a:lnTo>
                <a:lnTo>
                  <a:pt x="532" y="1768"/>
                </a:lnTo>
                <a:lnTo>
                  <a:pt x="422" y="1864"/>
                </a:lnTo>
                <a:lnTo>
                  <a:pt x="422" y="1864"/>
                </a:lnTo>
                <a:lnTo>
                  <a:pt x="402" y="1846"/>
                </a:lnTo>
                <a:lnTo>
                  <a:pt x="382" y="1828"/>
                </a:lnTo>
                <a:lnTo>
                  <a:pt x="358" y="1812"/>
                </a:lnTo>
                <a:lnTo>
                  <a:pt x="332" y="1796"/>
                </a:lnTo>
                <a:lnTo>
                  <a:pt x="332" y="1796"/>
                </a:lnTo>
                <a:close/>
                <a:moveTo>
                  <a:pt x="1416" y="244"/>
                </a:moveTo>
                <a:lnTo>
                  <a:pt x="1134" y="82"/>
                </a:lnTo>
                <a:lnTo>
                  <a:pt x="1134" y="82"/>
                </a:lnTo>
                <a:lnTo>
                  <a:pt x="1142" y="68"/>
                </a:lnTo>
                <a:lnTo>
                  <a:pt x="1152" y="56"/>
                </a:lnTo>
                <a:lnTo>
                  <a:pt x="1164" y="44"/>
                </a:lnTo>
                <a:lnTo>
                  <a:pt x="1176" y="34"/>
                </a:lnTo>
                <a:lnTo>
                  <a:pt x="1190" y="24"/>
                </a:lnTo>
                <a:lnTo>
                  <a:pt x="1202" y="18"/>
                </a:lnTo>
                <a:lnTo>
                  <a:pt x="1218" y="10"/>
                </a:lnTo>
                <a:lnTo>
                  <a:pt x="1232" y="6"/>
                </a:lnTo>
                <a:lnTo>
                  <a:pt x="1248" y="2"/>
                </a:lnTo>
                <a:lnTo>
                  <a:pt x="1262" y="0"/>
                </a:lnTo>
                <a:lnTo>
                  <a:pt x="1278" y="0"/>
                </a:lnTo>
                <a:lnTo>
                  <a:pt x="1294" y="2"/>
                </a:lnTo>
                <a:lnTo>
                  <a:pt x="1310" y="4"/>
                </a:lnTo>
                <a:lnTo>
                  <a:pt x="1326" y="8"/>
                </a:lnTo>
                <a:lnTo>
                  <a:pt x="1340" y="14"/>
                </a:lnTo>
                <a:lnTo>
                  <a:pt x="1356" y="22"/>
                </a:lnTo>
                <a:lnTo>
                  <a:pt x="1356" y="22"/>
                </a:lnTo>
                <a:lnTo>
                  <a:pt x="1370" y="32"/>
                </a:lnTo>
                <a:lnTo>
                  <a:pt x="1382" y="42"/>
                </a:lnTo>
                <a:lnTo>
                  <a:pt x="1394" y="52"/>
                </a:lnTo>
                <a:lnTo>
                  <a:pt x="1404" y="66"/>
                </a:lnTo>
                <a:lnTo>
                  <a:pt x="1414" y="78"/>
                </a:lnTo>
                <a:lnTo>
                  <a:pt x="1420" y="92"/>
                </a:lnTo>
                <a:lnTo>
                  <a:pt x="1426" y="106"/>
                </a:lnTo>
                <a:lnTo>
                  <a:pt x="1432" y="122"/>
                </a:lnTo>
                <a:lnTo>
                  <a:pt x="1436" y="136"/>
                </a:lnTo>
                <a:lnTo>
                  <a:pt x="1436" y="152"/>
                </a:lnTo>
                <a:lnTo>
                  <a:pt x="1438" y="168"/>
                </a:lnTo>
                <a:lnTo>
                  <a:pt x="1436" y="184"/>
                </a:lnTo>
                <a:lnTo>
                  <a:pt x="1434" y="200"/>
                </a:lnTo>
                <a:lnTo>
                  <a:pt x="1428" y="214"/>
                </a:lnTo>
                <a:lnTo>
                  <a:pt x="1424" y="230"/>
                </a:lnTo>
                <a:lnTo>
                  <a:pt x="1416" y="244"/>
                </a:lnTo>
                <a:lnTo>
                  <a:pt x="1416" y="244"/>
                </a:lnTo>
                <a:close/>
                <a:moveTo>
                  <a:pt x="2236" y="1414"/>
                </a:moveTo>
                <a:lnTo>
                  <a:pt x="2236" y="1414"/>
                </a:lnTo>
                <a:lnTo>
                  <a:pt x="2234" y="1428"/>
                </a:lnTo>
                <a:lnTo>
                  <a:pt x="2230" y="1440"/>
                </a:lnTo>
                <a:lnTo>
                  <a:pt x="2224" y="1452"/>
                </a:lnTo>
                <a:lnTo>
                  <a:pt x="2216" y="1462"/>
                </a:lnTo>
                <a:lnTo>
                  <a:pt x="2206" y="1470"/>
                </a:lnTo>
                <a:lnTo>
                  <a:pt x="2194" y="1476"/>
                </a:lnTo>
                <a:lnTo>
                  <a:pt x="2182" y="1480"/>
                </a:lnTo>
                <a:lnTo>
                  <a:pt x="2168" y="1482"/>
                </a:lnTo>
                <a:lnTo>
                  <a:pt x="2168" y="1482"/>
                </a:lnTo>
                <a:lnTo>
                  <a:pt x="2054" y="1482"/>
                </a:lnTo>
                <a:lnTo>
                  <a:pt x="1948" y="1486"/>
                </a:lnTo>
                <a:lnTo>
                  <a:pt x="1848" y="1494"/>
                </a:lnTo>
                <a:lnTo>
                  <a:pt x="1758" y="1504"/>
                </a:lnTo>
                <a:lnTo>
                  <a:pt x="1674" y="1514"/>
                </a:lnTo>
                <a:lnTo>
                  <a:pt x="1598" y="1528"/>
                </a:lnTo>
                <a:lnTo>
                  <a:pt x="1530" y="1544"/>
                </a:lnTo>
                <a:lnTo>
                  <a:pt x="1470" y="1562"/>
                </a:lnTo>
                <a:lnTo>
                  <a:pt x="1416" y="1580"/>
                </a:lnTo>
                <a:lnTo>
                  <a:pt x="1372" y="1600"/>
                </a:lnTo>
                <a:lnTo>
                  <a:pt x="1332" y="1620"/>
                </a:lnTo>
                <a:lnTo>
                  <a:pt x="1302" y="1642"/>
                </a:lnTo>
                <a:lnTo>
                  <a:pt x="1288" y="1652"/>
                </a:lnTo>
                <a:lnTo>
                  <a:pt x="1278" y="1664"/>
                </a:lnTo>
                <a:lnTo>
                  <a:pt x="1268" y="1676"/>
                </a:lnTo>
                <a:lnTo>
                  <a:pt x="1260" y="1686"/>
                </a:lnTo>
                <a:lnTo>
                  <a:pt x="1254" y="1698"/>
                </a:lnTo>
                <a:lnTo>
                  <a:pt x="1250" y="1710"/>
                </a:lnTo>
                <a:lnTo>
                  <a:pt x="1248" y="1720"/>
                </a:lnTo>
                <a:lnTo>
                  <a:pt x="1246" y="1732"/>
                </a:lnTo>
                <a:lnTo>
                  <a:pt x="1246" y="1732"/>
                </a:lnTo>
                <a:lnTo>
                  <a:pt x="1248" y="1750"/>
                </a:lnTo>
                <a:lnTo>
                  <a:pt x="1254" y="1766"/>
                </a:lnTo>
                <a:lnTo>
                  <a:pt x="1262" y="1782"/>
                </a:lnTo>
                <a:lnTo>
                  <a:pt x="1274" y="1796"/>
                </a:lnTo>
                <a:lnTo>
                  <a:pt x="1290" y="1810"/>
                </a:lnTo>
                <a:lnTo>
                  <a:pt x="1308" y="1824"/>
                </a:lnTo>
                <a:lnTo>
                  <a:pt x="1354" y="1856"/>
                </a:lnTo>
                <a:lnTo>
                  <a:pt x="1354" y="1856"/>
                </a:lnTo>
                <a:lnTo>
                  <a:pt x="1382" y="1876"/>
                </a:lnTo>
                <a:lnTo>
                  <a:pt x="1412" y="1896"/>
                </a:lnTo>
                <a:lnTo>
                  <a:pt x="1442" y="1920"/>
                </a:lnTo>
                <a:lnTo>
                  <a:pt x="1468" y="1948"/>
                </a:lnTo>
                <a:lnTo>
                  <a:pt x="1480" y="1962"/>
                </a:lnTo>
                <a:lnTo>
                  <a:pt x="1490" y="1978"/>
                </a:lnTo>
                <a:lnTo>
                  <a:pt x="1500" y="1994"/>
                </a:lnTo>
                <a:lnTo>
                  <a:pt x="1508" y="2014"/>
                </a:lnTo>
                <a:lnTo>
                  <a:pt x="1516" y="2032"/>
                </a:lnTo>
                <a:lnTo>
                  <a:pt x="1520" y="2054"/>
                </a:lnTo>
                <a:lnTo>
                  <a:pt x="1524" y="2076"/>
                </a:lnTo>
                <a:lnTo>
                  <a:pt x="1524" y="2100"/>
                </a:lnTo>
                <a:lnTo>
                  <a:pt x="1524" y="2100"/>
                </a:lnTo>
                <a:lnTo>
                  <a:pt x="1524" y="2116"/>
                </a:lnTo>
                <a:lnTo>
                  <a:pt x="1522" y="2134"/>
                </a:lnTo>
                <a:lnTo>
                  <a:pt x="1518" y="2150"/>
                </a:lnTo>
                <a:lnTo>
                  <a:pt x="1512" y="2168"/>
                </a:lnTo>
                <a:lnTo>
                  <a:pt x="1506" y="2184"/>
                </a:lnTo>
                <a:lnTo>
                  <a:pt x="1498" y="2200"/>
                </a:lnTo>
                <a:lnTo>
                  <a:pt x="1488" y="2214"/>
                </a:lnTo>
                <a:lnTo>
                  <a:pt x="1478" y="2230"/>
                </a:lnTo>
                <a:lnTo>
                  <a:pt x="1466" y="2244"/>
                </a:lnTo>
                <a:lnTo>
                  <a:pt x="1452" y="2258"/>
                </a:lnTo>
                <a:lnTo>
                  <a:pt x="1436" y="2272"/>
                </a:lnTo>
                <a:lnTo>
                  <a:pt x="1420" y="2286"/>
                </a:lnTo>
                <a:lnTo>
                  <a:pt x="1382" y="2312"/>
                </a:lnTo>
                <a:lnTo>
                  <a:pt x="1338" y="2336"/>
                </a:lnTo>
                <a:lnTo>
                  <a:pt x="1288" y="2358"/>
                </a:lnTo>
                <a:lnTo>
                  <a:pt x="1232" y="2380"/>
                </a:lnTo>
                <a:lnTo>
                  <a:pt x="1170" y="2400"/>
                </a:lnTo>
                <a:lnTo>
                  <a:pt x="1102" y="2418"/>
                </a:lnTo>
                <a:lnTo>
                  <a:pt x="1028" y="2436"/>
                </a:lnTo>
                <a:lnTo>
                  <a:pt x="948" y="2452"/>
                </a:lnTo>
                <a:lnTo>
                  <a:pt x="862" y="2466"/>
                </a:lnTo>
                <a:lnTo>
                  <a:pt x="770" y="2478"/>
                </a:lnTo>
                <a:lnTo>
                  <a:pt x="770" y="2478"/>
                </a:lnTo>
                <a:lnTo>
                  <a:pt x="640" y="2494"/>
                </a:lnTo>
                <a:lnTo>
                  <a:pt x="516" y="2504"/>
                </a:lnTo>
                <a:lnTo>
                  <a:pt x="398" y="2512"/>
                </a:lnTo>
                <a:lnTo>
                  <a:pt x="292" y="2518"/>
                </a:lnTo>
                <a:lnTo>
                  <a:pt x="134" y="2522"/>
                </a:lnTo>
                <a:lnTo>
                  <a:pt x="66" y="2524"/>
                </a:lnTo>
                <a:lnTo>
                  <a:pt x="66" y="2524"/>
                </a:lnTo>
                <a:lnTo>
                  <a:pt x="52" y="2522"/>
                </a:lnTo>
                <a:lnTo>
                  <a:pt x="40" y="2518"/>
                </a:lnTo>
                <a:lnTo>
                  <a:pt x="28" y="2512"/>
                </a:lnTo>
                <a:lnTo>
                  <a:pt x="18" y="2504"/>
                </a:lnTo>
                <a:lnTo>
                  <a:pt x="10" y="2494"/>
                </a:lnTo>
                <a:lnTo>
                  <a:pt x="4" y="2484"/>
                </a:lnTo>
                <a:lnTo>
                  <a:pt x="0" y="2470"/>
                </a:lnTo>
                <a:lnTo>
                  <a:pt x="0" y="2458"/>
                </a:lnTo>
                <a:lnTo>
                  <a:pt x="0" y="2458"/>
                </a:lnTo>
                <a:lnTo>
                  <a:pt x="0" y="2444"/>
                </a:lnTo>
                <a:lnTo>
                  <a:pt x="4" y="2432"/>
                </a:lnTo>
                <a:lnTo>
                  <a:pt x="10" y="2420"/>
                </a:lnTo>
                <a:lnTo>
                  <a:pt x="18" y="2410"/>
                </a:lnTo>
                <a:lnTo>
                  <a:pt x="28" y="2402"/>
                </a:lnTo>
                <a:lnTo>
                  <a:pt x="40" y="2396"/>
                </a:lnTo>
                <a:lnTo>
                  <a:pt x="52" y="2392"/>
                </a:lnTo>
                <a:lnTo>
                  <a:pt x="66" y="2390"/>
                </a:lnTo>
                <a:lnTo>
                  <a:pt x="66" y="2390"/>
                </a:lnTo>
                <a:lnTo>
                  <a:pt x="216" y="2388"/>
                </a:lnTo>
                <a:lnTo>
                  <a:pt x="358" y="2384"/>
                </a:lnTo>
                <a:lnTo>
                  <a:pt x="492" y="2376"/>
                </a:lnTo>
                <a:lnTo>
                  <a:pt x="618" y="2364"/>
                </a:lnTo>
                <a:lnTo>
                  <a:pt x="736" y="2352"/>
                </a:lnTo>
                <a:lnTo>
                  <a:pt x="846" y="2336"/>
                </a:lnTo>
                <a:lnTo>
                  <a:pt x="946" y="2318"/>
                </a:lnTo>
                <a:lnTo>
                  <a:pt x="1036" y="2298"/>
                </a:lnTo>
                <a:lnTo>
                  <a:pt x="1116" y="2276"/>
                </a:lnTo>
                <a:lnTo>
                  <a:pt x="1188" y="2252"/>
                </a:lnTo>
                <a:lnTo>
                  <a:pt x="1248" y="2228"/>
                </a:lnTo>
                <a:lnTo>
                  <a:pt x="1276" y="2216"/>
                </a:lnTo>
                <a:lnTo>
                  <a:pt x="1300" y="2204"/>
                </a:lnTo>
                <a:lnTo>
                  <a:pt x="1320" y="2192"/>
                </a:lnTo>
                <a:lnTo>
                  <a:pt x="1340" y="2178"/>
                </a:lnTo>
                <a:lnTo>
                  <a:pt x="1356" y="2166"/>
                </a:lnTo>
                <a:lnTo>
                  <a:pt x="1368" y="2152"/>
                </a:lnTo>
                <a:lnTo>
                  <a:pt x="1378" y="2138"/>
                </a:lnTo>
                <a:lnTo>
                  <a:pt x="1386" y="2126"/>
                </a:lnTo>
                <a:lnTo>
                  <a:pt x="1390" y="2112"/>
                </a:lnTo>
                <a:lnTo>
                  <a:pt x="1392" y="2100"/>
                </a:lnTo>
                <a:lnTo>
                  <a:pt x="1392" y="2100"/>
                </a:lnTo>
                <a:lnTo>
                  <a:pt x="1390" y="2080"/>
                </a:lnTo>
                <a:lnTo>
                  <a:pt x="1384" y="2062"/>
                </a:lnTo>
                <a:lnTo>
                  <a:pt x="1374" y="2044"/>
                </a:lnTo>
                <a:lnTo>
                  <a:pt x="1362" y="2030"/>
                </a:lnTo>
                <a:lnTo>
                  <a:pt x="1346" y="2014"/>
                </a:lnTo>
                <a:lnTo>
                  <a:pt x="1328" y="2000"/>
                </a:lnTo>
                <a:lnTo>
                  <a:pt x="1280" y="1968"/>
                </a:lnTo>
                <a:lnTo>
                  <a:pt x="1280" y="1968"/>
                </a:lnTo>
                <a:lnTo>
                  <a:pt x="1252" y="1948"/>
                </a:lnTo>
                <a:lnTo>
                  <a:pt x="1222" y="1928"/>
                </a:lnTo>
                <a:lnTo>
                  <a:pt x="1194" y="1904"/>
                </a:lnTo>
                <a:lnTo>
                  <a:pt x="1168" y="1878"/>
                </a:lnTo>
                <a:lnTo>
                  <a:pt x="1158" y="1864"/>
                </a:lnTo>
                <a:lnTo>
                  <a:pt x="1146" y="1848"/>
                </a:lnTo>
                <a:lnTo>
                  <a:pt x="1138" y="1832"/>
                </a:lnTo>
                <a:lnTo>
                  <a:pt x="1130" y="1814"/>
                </a:lnTo>
                <a:lnTo>
                  <a:pt x="1122" y="1796"/>
                </a:lnTo>
                <a:lnTo>
                  <a:pt x="1118" y="1776"/>
                </a:lnTo>
                <a:lnTo>
                  <a:pt x="1114" y="1754"/>
                </a:lnTo>
                <a:lnTo>
                  <a:pt x="1114" y="1732"/>
                </a:lnTo>
                <a:lnTo>
                  <a:pt x="1114" y="1732"/>
                </a:lnTo>
                <a:lnTo>
                  <a:pt x="1116" y="1700"/>
                </a:lnTo>
                <a:lnTo>
                  <a:pt x="1122" y="1670"/>
                </a:lnTo>
                <a:lnTo>
                  <a:pt x="1132" y="1642"/>
                </a:lnTo>
                <a:lnTo>
                  <a:pt x="1146" y="1616"/>
                </a:lnTo>
                <a:lnTo>
                  <a:pt x="1164" y="1592"/>
                </a:lnTo>
                <a:lnTo>
                  <a:pt x="1184" y="1568"/>
                </a:lnTo>
                <a:lnTo>
                  <a:pt x="1208" y="1546"/>
                </a:lnTo>
                <a:lnTo>
                  <a:pt x="1234" y="1526"/>
                </a:lnTo>
                <a:lnTo>
                  <a:pt x="1262" y="1506"/>
                </a:lnTo>
                <a:lnTo>
                  <a:pt x="1294" y="1490"/>
                </a:lnTo>
                <a:lnTo>
                  <a:pt x="1328" y="1474"/>
                </a:lnTo>
                <a:lnTo>
                  <a:pt x="1364" y="1458"/>
                </a:lnTo>
                <a:lnTo>
                  <a:pt x="1402" y="1444"/>
                </a:lnTo>
                <a:lnTo>
                  <a:pt x="1440" y="1432"/>
                </a:lnTo>
                <a:lnTo>
                  <a:pt x="1480" y="1420"/>
                </a:lnTo>
                <a:lnTo>
                  <a:pt x="1522" y="1410"/>
                </a:lnTo>
                <a:lnTo>
                  <a:pt x="1608" y="1392"/>
                </a:lnTo>
                <a:lnTo>
                  <a:pt x="1696" y="1378"/>
                </a:lnTo>
                <a:lnTo>
                  <a:pt x="1784" y="1368"/>
                </a:lnTo>
                <a:lnTo>
                  <a:pt x="1870" y="1360"/>
                </a:lnTo>
                <a:lnTo>
                  <a:pt x="1954" y="1354"/>
                </a:lnTo>
                <a:lnTo>
                  <a:pt x="2032" y="1350"/>
                </a:lnTo>
                <a:lnTo>
                  <a:pt x="2104" y="1348"/>
                </a:lnTo>
                <a:lnTo>
                  <a:pt x="2168" y="1348"/>
                </a:lnTo>
                <a:lnTo>
                  <a:pt x="2168" y="1348"/>
                </a:lnTo>
                <a:lnTo>
                  <a:pt x="2182" y="1350"/>
                </a:lnTo>
                <a:lnTo>
                  <a:pt x="2194" y="1354"/>
                </a:lnTo>
                <a:lnTo>
                  <a:pt x="2206" y="1360"/>
                </a:lnTo>
                <a:lnTo>
                  <a:pt x="2216" y="1368"/>
                </a:lnTo>
                <a:lnTo>
                  <a:pt x="2224" y="1378"/>
                </a:lnTo>
                <a:lnTo>
                  <a:pt x="2230" y="1388"/>
                </a:lnTo>
                <a:lnTo>
                  <a:pt x="2234" y="1402"/>
                </a:lnTo>
                <a:lnTo>
                  <a:pt x="2236" y="1414"/>
                </a:lnTo>
                <a:lnTo>
                  <a:pt x="2236" y="1414"/>
                </a:lnTo>
                <a:close/>
                <a:moveTo>
                  <a:pt x="460" y="2028"/>
                </a:moveTo>
                <a:lnTo>
                  <a:pt x="66" y="2256"/>
                </a:lnTo>
                <a:lnTo>
                  <a:pt x="66" y="1800"/>
                </a:lnTo>
                <a:lnTo>
                  <a:pt x="66" y="1800"/>
                </a:lnTo>
                <a:lnTo>
                  <a:pt x="82" y="1798"/>
                </a:lnTo>
                <a:lnTo>
                  <a:pt x="102" y="1796"/>
                </a:lnTo>
                <a:lnTo>
                  <a:pt x="124" y="1794"/>
                </a:lnTo>
                <a:lnTo>
                  <a:pt x="150" y="1796"/>
                </a:lnTo>
                <a:lnTo>
                  <a:pt x="176" y="1800"/>
                </a:lnTo>
                <a:lnTo>
                  <a:pt x="204" y="1808"/>
                </a:lnTo>
                <a:lnTo>
                  <a:pt x="234" y="1816"/>
                </a:lnTo>
                <a:lnTo>
                  <a:pt x="266" y="1830"/>
                </a:lnTo>
                <a:lnTo>
                  <a:pt x="158" y="2018"/>
                </a:lnTo>
                <a:lnTo>
                  <a:pt x="158" y="2018"/>
                </a:lnTo>
                <a:lnTo>
                  <a:pt x="154" y="2026"/>
                </a:lnTo>
                <a:lnTo>
                  <a:pt x="152" y="2032"/>
                </a:lnTo>
                <a:lnTo>
                  <a:pt x="152" y="2040"/>
                </a:lnTo>
                <a:lnTo>
                  <a:pt x="154" y="2048"/>
                </a:lnTo>
                <a:lnTo>
                  <a:pt x="156" y="2056"/>
                </a:lnTo>
                <a:lnTo>
                  <a:pt x="160" y="2062"/>
                </a:lnTo>
                <a:lnTo>
                  <a:pt x="166" y="2068"/>
                </a:lnTo>
                <a:lnTo>
                  <a:pt x="172" y="2072"/>
                </a:lnTo>
                <a:lnTo>
                  <a:pt x="172" y="2072"/>
                </a:lnTo>
                <a:lnTo>
                  <a:pt x="182" y="2076"/>
                </a:lnTo>
                <a:lnTo>
                  <a:pt x="192" y="2078"/>
                </a:lnTo>
                <a:lnTo>
                  <a:pt x="192" y="2078"/>
                </a:lnTo>
                <a:lnTo>
                  <a:pt x="202" y="2076"/>
                </a:lnTo>
                <a:lnTo>
                  <a:pt x="212" y="2072"/>
                </a:lnTo>
                <a:lnTo>
                  <a:pt x="220" y="2066"/>
                </a:lnTo>
                <a:lnTo>
                  <a:pt x="226" y="2058"/>
                </a:lnTo>
                <a:lnTo>
                  <a:pt x="336" y="1870"/>
                </a:lnTo>
                <a:lnTo>
                  <a:pt x="336" y="1870"/>
                </a:lnTo>
                <a:lnTo>
                  <a:pt x="362" y="1890"/>
                </a:lnTo>
                <a:lnTo>
                  <a:pt x="386" y="1912"/>
                </a:lnTo>
                <a:lnTo>
                  <a:pt x="406" y="1932"/>
                </a:lnTo>
                <a:lnTo>
                  <a:pt x="422" y="1954"/>
                </a:lnTo>
                <a:lnTo>
                  <a:pt x="436" y="1974"/>
                </a:lnTo>
                <a:lnTo>
                  <a:pt x="448" y="1994"/>
                </a:lnTo>
                <a:lnTo>
                  <a:pt x="456" y="2012"/>
                </a:lnTo>
                <a:lnTo>
                  <a:pt x="460" y="2028"/>
                </a:lnTo>
                <a:lnTo>
                  <a:pt x="460" y="2028"/>
                </a:lnTo>
                <a:close/>
              </a:path>
            </a:pathLst>
          </a:custGeom>
          <a:solidFill>
            <a:schemeClr val="tx2"/>
          </a:solidFill>
          <a:ln>
            <a:noFill/>
          </a:ln>
          <a:extLst/>
        </p:spPr>
        <p:txBody>
          <a:bodyPr vert="horz" wrap="square" lIns="62185" tIns="31093" rIns="62185" bIns="31093" numCol="1" anchor="t" anchorCtr="0" compatLnSpc="1">
            <a:prstTxWarp prst="textNoShape">
              <a:avLst/>
            </a:prstTxWarp>
          </a:bodyPr>
          <a:lstStyle/>
          <a:p>
            <a:endParaRPr lang="en-GB" sz="1224"/>
          </a:p>
        </p:txBody>
      </p:sp>
      <p:sp>
        <p:nvSpPr>
          <p:cNvPr id="23" name="Rectangle 22"/>
          <p:cNvSpPr/>
          <p:nvPr/>
        </p:nvSpPr>
        <p:spPr>
          <a:xfrm>
            <a:off x="3393162" y="3072507"/>
            <a:ext cx="3243240" cy="338554"/>
          </a:xfrm>
          <a:prstGeom prst="rect">
            <a:avLst/>
          </a:prstGeom>
        </p:spPr>
        <p:txBody>
          <a:bodyPr wrap="square">
            <a:spAutoFit/>
          </a:bodyPr>
          <a:lstStyle/>
          <a:p>
            <a:pPr lvl="0"/>
            <a:r>
              <a:rPr lang="en-US" sz="800" dirty="0">
                <a:solidFill>
                  <a:schemeClr val="bg1"/>
                </a:solidFill>
              </a:rPr>
              <a:t>Tax Collected </a:t>
            </a:r>
            <a:r>
              <a:rPr lang="en-US" sz="800" dirty="0" smtClean="0">
                <a:solidFill>
                  <a:schemeClr val="bg1"/>
                </a:solidFill>
              </a:rPr>
              <a:t>at source </a:t>
            </a:r>
            <a:r>
              <a:rPr lang="en-US" sz="800" dirty="0" smtClean="0">
                <a:solidFill>
                  <a:schemeClr val="bg1"/>
                </a:solidFill>
              </a:rPr>
              <a:t>needs </a:t>
            </a:r>
            <a:r>
              <a:rPr lang="en-US" sz="800" dirty="0">
                <a:solidFill>
                  <a:schemeClr val="bg1"/>
                </a:solidFill>
              </a:rPr>
              <a:t>to be filed every month and </a:t>
            </a:r>
            <a:r>
              <a:rPr lang="en-US" sz="800" dirty="0" smtClean="0">
                <a:solidFill>
                  <a:schemeClr val="bg1"/>
                </a:solidFill>
              </a:rPr>
              <a:t>the return needs to be filed by </a:t>
            </a:r>
            <a:r>
              <a:rPr lang="en-US" sz="800" dirty="0">
                <a:solidFill>
                  <a:schemeClr val="bg1"/>
                </a:solidFill>
              </a:rPr>
              <a:t>10</a:t>
            </a:r>
            <a:r>
              <a:rPr lang="en-US" sz="800" baseline="30000" dirty="0">
                <a:solidFill>
                  <a:schemeClr val="bg1"/>
                </a:solidFill>
              </a:rPr>
              <a:t>th</a:t>
            </a:r>
            <a:r>
              <a:rPr lang="en-US" sz="800" dirty="0">
                <a:solidFill>
                  <a:schemeClr val="bg1"/>
                </a:solidFill>
              </a:rPr>
              <a:t> of every month</a:t>
            </a:r>
          </a:p>
        </p:txBody>
      </p:sp>
      <p:sp>
        <p:nvSpPr>
          <p:cNvPr id="25" name="Title 1"/>
          <p:cNvSpPr txBox="1">
            <a:spLocks/>
          </p:cNvSpPr>
          <p:nvPr/>
        </p:nvSpPr>
        <p:spPr>
          <a:xfrm>
            <a:off x="381000" y="39881"/>
            <a:ext cx="8229600" cy="606392"/>
          </a:xfrm>
          <a:prstGeom prst="rect">
            <a:avLst/>
          </a:prstGeom>
        </p:spPr>
        <p:txBody>
          <a:bodyPr vert="horz" lIns="91440" tIns="45720" rIns="91440" bIns="45720" rtlCol="0" anchor="ctr">
            <a:normAutofit fontScale="97500"/>
          </a:bodyPr>
          <a:lstStyle>
            <a:lvl1pPr algn="l" defTabSz="342900" rtl="0" eaLnBrk="1" latinLnBrk="0" hangingPunct="1">
              <a:spcBef>
                <a:spcPct val="0"/>
              </a:spcBef>
              <a:buNone/>
              <a:defRPr sz="2400" kern="1200">
                <a:solidFill>
                  <a:srgbClr val="FFFFFF"/>
                </a:solidFill>
                <a:latin typeface="+mj-lt"/>
                <a:ea typeface="+mj-ea"/>
                <a:cs typeface="+mj-cs"/>
              </a:defRPr>
            </a:lvl1pPr>
          </a:lstStyle>
          <a:p>
            <a:r>
              <a:rPr lang="en-GB" sz="2500" b="1" dirty="0">
                <a:solidFill>
                  <a:schemeClr val="bg1"/>
                </a:solidFill>
                <a:ea typeface="+mn-ea"/>
                <a:cs typeface="Arial" pitchFamily="34" charset="0"/>
              </a:rPr>
              <a:t>Details</a:t>
            </a:r>
            <a:r>
              <a:rPr lang="en-GB" b="1" dirty="0"/>
              <a:t> </a:t>
            </a:r>
            <a:r>
              <a:rPr lang="en-GB" sz="2500" b="1" dirty="0">
                <a:solidFill>
                  <a:schemeClr val="bg1"/>
                </a:solidFill>
                <a:ea typeface="+mn-ea"/>
                <a:cs typeface="Arial" pitchFamily="34" charset="0"/>
              </a:rPr>
              <a:t>of</a:t>
            </a:r>
            <a:r>
              <a:rPr lang="en-GB" b="1" dirty="0"/>
              <a:t> </a:t>
            </a:r>
            <a:r>
              <a:rPr lang="en-GB" sz="2500" b="1" dirty="0">
                <a:solidFill>
                  <a:schemeClr val="bg1"/>
                </a:solidFill>
                <a:ea typeface="+mn-ea"/>
                <a:cs typeface="Arial" pitchFamily="34" charset="0"/>
              </a:rPr>
              <a:t>different</a:t>
            </a:r>
            <a:r>
              <a:rPr lang="en-GB" b="1" dirty="0"/>
              <a:t> </a:t>
            </a:r>
            <a:r>
              <a:rPr lang="en-GB" sz="2500" b="1" dirty="0">
                <a:solidFill>
                  <a:schemeClr val="bg1"/>
                </a:solidFill>
                <a:ea typeface="+mn-ea"/>
                <a:cs typeface="Arial" pitchFamily="34" charset="0"/>
              </a:rPr>
              <a:t>returns</a:t>
            </a:r>
            <a:r>
              <a:rPr lang="en-GB" b="1" dirty="0"/>
              <a:t> </a:t>
            </a:r>
            <a:r>
              <a:rPr lang="en-GB" sz="2500" b="1" dirty="0">
                <a:solidFill>
                  <a:schemeClr val="bg1"/>
                </a:solidFill>
                <a:ea typeface="+mn-ea"/>
                <a:cs typeface="Arial" pitchFamily="34" charset="0"/>
              </a:rPr>
              <a:t>contd</a:t>
            </a:r>
            <a:r>
              <a:rPr lang="en-GB" b="1" dirty="0"/>
              <a:t>.</a:t>
            </a:r>
            <a:endParaRPr lang="en-US" b="1" dirty="0">
              <a:latin typeface="+mn-lt"/>
            </a:endParaRPr>
          </a:p>
        </p:txBody>
      </p:sp>
      <p:grpSp>
        <p:nvGrpSpPr>
          <p:cNvPr id="26" name="Group 25"/>
          <p:cNvGrpSpPr/>
          <p:nvPr/>
        </p:nvGrpSpPr>
        <p:grpSpPr>
          <a:xfrm>
            <a:off x="1316600" y="1436232"/>
            <a:ext cx="6152600" cy="636613"/>
            <a:chOff x="1287112" y="1652922"/>
            <a:chExt cx="6152600" cy="636613"/>
          </a:xfrm>
        </p:grpSpPr>
        <p:sp>
          <p:nvSpPr>
            <p:cNvPr id="27" name="Flowchart: Manual Input 2"/>
            <p:cNvSpPr/>
            <p:nvPr/>
          </p:nvSpPr>
          <p:spPr bwMode="ltGray">
            <a:xfrm rot="5400000">
              <a:off x="2629426" y="1511612"/>
              <a:ext cx="538672" cy="9304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chemeClr val="bg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28" name="Flowchart: Manual Input 35"/>
            <p:cNvSpPr/>
            <p:nvPr/>
          </p:nvSpPr>
          <p:spPr bwMode="ltGray">
            <a:xfrm rot="16200000">
              <a:off x="4887658" y="-262519"/>
              <a:ext cx="636613" cy="44674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rgbClr val="CC17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29" name="Rectangle 28"/>
            <p:cNvSpPr/>
            <p:nvPr/>
          </p:nvSpPr>
          <p:spPr>
            <a:xfrm>
              <a:off x="3363978" y="1716011"/>
              <a:ext cx="3243240" cy="461665"/>
            </a:xfrm>
            <a:prstGeom prst="rect">
              <a:avLst/>
            </a:prstGeom>
          </p:spPr>
          <p:txBody>
            <a:bodyPr wrap="square">
              <a:spAutoFit/>
            </a:bodyPr>
            <a:lstStyle/>
            <a:p>
              <a:pPr lvl="0"/>
              <a:r>
                <a:rPr lang="en-US" sz="800" dirty="0">
                  <a:solidFill>
                    <a:schemeClr val="bg1"/>
                  </a:solidFill>
                </a:rPr>
                <a:t>This return will be filed by Input Service Distributors on a monthly basis.</a:t>
              </a:r>
            </a:p>
            <a:p>
              <a:pPr lvl="0"/>
              <a:r>
                <a:rPr lang="en-US" sz="800" dirty="0">
                  <a:solidFill>
                    <a:schemeClr val="bg1"/>
                  </a:solidFill>
                </a:rPr>
                <a:t>In Input Service Distribution ledger, credits of CGST, SGST and IGST will be maintained separately</a:t>
              </a:r>
            </a:p>
          </p:txBody>
        </p:sp>
        <p:sp>
          <p:nvSpPr>
            <p:cNvPr id="30" name="Rectangle 29"/>
            <p:cNvSpPr/>
            <p:nvPr/>
          </p:nvSpPr>
          <p:spPr>
            <a:xfrm>
              <a:off x="1287112" y="1658318"/>
              <a:ext cx="1924354" cy="553870"/>
            </a:xfrm>
            <a:prstGeom prst="rect">
              <a:avLst/>
            </a:prstGeom>
          </p:spPr>
          <p:txBody>
            <a:bodyPr wrap="square">
              <a:spAutoFit/>
            </a:bodyPr>
            <a:lstStyle/>
            <a:p>
              <a:r>
                <a:rPr lang="en-GB" sz="2999" b="1" dirty="0">
                  <a:solidFill>
                    <a:srgbClr val="CC1726"/>
                  </a:solidFill>
                </a:rPr>
                <a:t>GSTR 6</a:t>
              </a:r>
              <a:endParaRPr lang="en-GB" sz="2999" dirty="0">
                <a:solidFill>
                  <a:srgbClr val="CC1726"/>
                </a:solidFill>
              </a:endParaRPr>
            </a:p>
          </p:txBody>
        </p:sp>
        <p:sp>
          <p:nvSpPr>
            <p:cNvPr id="31" name="Oval 30"/>
            <p:cNvSpPr/>
            <p:nvPr/>
          </p:nvSpPr>
          <p:spPr bwMode="ltGray">
            <a:xfrm>
              <a:off x="6917955" y="1763427"/>
              <a:ext cx="415602" cy="415602"/>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grpSp>
      <p:grpSp>
        <p:nvGrpSpPr>
          <p:cNvPr id="33" name="Group 32"/>
          <p:cNvGrpSpPr/>
          <p:nvPr/>
        </p:nvGrpSpPr>
        <p:grpSpPr>
          <a:xfrm>
            <a:off x="1287112" y="703297"/>
            <a:ext cx="6152600" cy="636613"/>
            <a:chOff x="1287112" y="1652922"/>
            <a:chExt cx="6152600" cy="636613"/>
          </a:xfrm>
        </p:grpSpPr>
        <p:sp>
          <p:nvSpPr>
            <p:cNvPr id="34" name="Flowchart: Manual Input 2"/>
            <p:cNvSpPr/>
            <p:nvPr/>
          </p:nvSpPr>
          <p:spPr bwMode="ltGray">
            <a:xfrm rot="5400000">
              <a:off x="2629426" y="1511612"/>
              <a:ext cx="538672" cy="9304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chemeClr val="bg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35" name="Flowchart: Manual Input 35"/>
            <p:cNvSpPr/>
            <p:nvPr/>
          </p:nvSpPr>
          <p:spPr bwMode="ltGray">
            <a:xfrm rot="16200000">
              <a:off x="4887658" y="-262519"/>
              <a:ext cx="636613" cy="44674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36" name="Rectangle 35"/>
            <p:cNvSpPr/>
            <p:nvPr/>
          </p:nvSpPr>
          <p:spPr>
            <a:xfrm>
              <a:off x="3363978" y="1716011"/>
              <a:ext cx="3243240" cy="215444"/>
            </a:xfrm>
            <a:prstGeom prst="rect">
              <a:avLst/>
            </a:prstGeom>
          </p:spPr>
          <p:txBody>
            <a:bodyPr wrap="square">
              <a:spAutoFit/>
            </a:bodyPr>
            <a:lstStyle/>
            <a:p>
              <a:pPr lvl="0"/>
              <a:endParaRPr lang="en-US" sz="800" dirty="0">
                <a:solidFill>
                  <a:schemeClr val="bg1"/>
                </a:solidFill>
              </a:endParaRPr>
            </a:p>
          </p:txBody>
        </p:sp>
        <p:sp>
          <p:nvSpPr>
            <p:cNvPr id="37" name="Rectangle 36"/>
            <p:cNvSpPr/>
            <p:nvPr/>
          </p:nvSpPr>
          <p:spPr>
            <a:xfrm>
              <a:off x="1287112" y="1658318"/>
              <a:ext cx="1924354" cy="553870"/>
            </a:xfrm>
            <a:prstGeom prst="rect">
              <a:avLst/>
            </a:prstGeom>
          </p:spPr>
          <p:txBody>
            <a:bodyPr wrap="square">
              <a:spAutoFit/>
            </a:bodyPr>
            <a:lstStyle/>
            <a:p>
              <a:r>
                <a:rPr lang="en-GB" sz="2999" b="1" dirty="0">
                  <a:solidFill>
                    <a:schemeClr val="accent3"/>
                  </a:solidFill>
                </a:rPr>
                <a:t>GSTR </a:t>
              </a:r>
              <a:r>
                <a:rPr lang="en-GB" sz="2999" b="1" dirty="0" smtClean="0">
                  <a:solidFill>
                    <a:schemeClr val="accent3"/>
                  </a:solidFill>
                </a:rPr>
                <a:t>5</a:t>
              </a:r>
              <a:endParaRPr lang="en-GB" sz="2999" dirty="0">
                <a:solidFill>
                  <a:schemeClr val="accent3"/>
                </a:solidFill>
              </a:endParaRPr>
            </a:p>
          </p:txBody>
        </p:sp>
        <p:sp>
          <p:nvSpPr>
            <p:cNvPr id="38" name="Oval 37"/>
            <p:cNvSpPr/>
            <p:nvPr/>
          </p:nvSpPr>
          <p:spPr bwMode="ltGray">
            <a:xfrm>
              <a:off x="6917955" y="1763427"/>
              <a:ext cx="415602" cy="415602"/>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39" name="Freeform 13"/>
            <p:cNvSpPr>
              <a:spLocks noEditPoints="1"/>
            </p:cNvSpPr>
            <p:nvPr/>
          </p:nvSpPr>
          <p:spPr bwMode="auto">
            <a:xfrm>
              <a:off x="6957848" y="1818345"/>
              <a:ext cx="340170" cy="331411"/>
            </a:xfrm>
            <a:custGeom>
              <a:avLst/>
              <a:gdLst>
                <a:gd name="T0" fmla="*/ 2610 w 2874"/>
                <a:gd name="T1" fmla="*/ 660 h 2800"/>
                <a:gd name="T2" fmla="*/ 2682 w 2874"/>
                <a:gd name="T3" fmla="*/ 812 h 2800"/>
                <a:gd name="T4" fmla="*/ 2624 w 2874"/>
                <a:gd name="T5" fmla="*/ 952 h 2800"/>
                <a:gd name="T6" fmla="*/ 2484 w 2874"/>
                <a:gd name="T7" fmla="*/ 1010 h 2800"/>
                <a:gd name="T8" fmla="*/ 2330 w 2874"/>
                <a:gd name="T9" fmla="*/ 938 h 2800"/>
                <a:gd name="T10" fmla="*/ 2286 w 2874"/>
                <a:gd name="T11" fmla="*/ 792 h 2800"/>
                <a:gd name="T12" fmla="*/ 2372 w 2874"/>
                <a:gd name="T13" fmla="*/ 648 h 2800"/>
                <a:gd name="T14" fmla="*/ 2606 w 2874"/>
                <a:gd name="T15" fmla="*/ 1094 h 2800"/>
                <a:gd name="T16" fmla="*/ 2200 w 2874"/>
                <a:gd name="T17" fmla="*/ 1434 h 2800"/>
                <a:gd name="T18" fmla="*/ 2530 w 2874"/>
                <a:gd name="T19" fmla="*/ 1798 h 2800"/>
                <a:gd name="T20" fmla="*/ 2786 w 2874"/>
                <a:gd name="T21" fmla="*/ 1858 h 2800"/>
                <a:gd name="T22" fmla="*/ 2870 w 2874"/>
                <a:gd name="T23" fmla="*/ 1458 h 2800"/>
                <a:gd name="T24" fmla="*/ 2852 w 2874"/>
                <a:gd name="T25" fmla="*/ 1154 h 2800"/>
                <a:gd name="T26" fmla="*/ 674 w 2874"/>
                <a:gd name="T27" fmla="*/ 1434 h 2800"/>
                <a:gd name="T28" fmla="*/ 136 w 2874"/>
                <a:gd name="T29" fmla="*/ 1094 h 2800"/>
                <a:gd name="T30" fmla="*/ 12 w 2874"/>
                <a:gd name="T31" fmla="*/ 1170 h 2800"/>
                <a:gd name="T32" fmla="*/ 12 w 2874"/>
                <a:gd name="T33" fmla="*/ 1550 h 2800"/>
                <a:gd name="T34" fmla="*/ 120 w 2874"/>
                <a:gd name="T35" fmla="*/ 1940 h 2800"/>
                <a:gd name="T36" fmla="*/ 466 w 2874"/>
                <a:gd name="T37" fmla="*/ 1640 h 2800"/>
                <a:gd name="T38" fmla="*/ 1184 w 2874"/>
                <a:gd name="T39" fmla="*/ 252 h 2800"/>
                <a:gd name="T40" fmla="*/ 1276 w 2874"/>
                <a:gd name="T41" fmla="*/ 448 h 2800"/>
                <a:gd name="T42" fmla="*/ 1462 w 2874"/>
                <a:gd name="T43" fmla="*/ 504 h 2800"/>
                <a:gd name="T44" fmla="*/ 1646 w 2874"/>
                <a:gd name="T45" fmla="*/ 394 h 2800"/>
                <a:gd name="T46" fmla="*/ 1684 w 2874"/>
                <a:gd name="T47" fmla="*/ 202 h 2800"/>
                <a:gd name="T48" fmla="*/ 1556 w 2874"/>
                <a:gd name="T49" fmla="*/ 30 h 2800"/>
                <a:gd name="T50" fmla="*/ 1362 w 2874"/>
                <a:gd name="T51" fmla="*/ 12 h 2800"/>
                <a:gd name="T52" fmla="*/ 1204 w 2874"/>
                <a:gd name="T53" fmla="*/ 154 h 2800"/>
                <a:gd name="T54" fmla="*/ 1522 w 2874"/>
                <a:gd name="T55" fmla="*/ 2798 h 2800"/>
                <a:gd name="T56" fmla="*/ 2070 w 2874"/>
                <a:gd name="T57" fmla="*/ 2654 h 2800"/>
                <a:gd name="T58" fmla="*/ 2562 w 2874"/>
                <a:gd name="T59" fmla="*/ 2258 h 2800"/>
                <a:gd name="T60" fmla="*/ 2164 w 2874"/>
                <a:gd name="T61" fmla="*/ 1690 h 2800"/>
                <a:gd name="T62" fmla="*/ 1834 w 2874"/>
                <a:gd name="T63" fmla="*/ 1448 h 2800"/>
                <a:gd name="T64" fmla="*/ 1436 w 2874"/>
                <a:gd name="T65" fmla="*/ 1360 h 2800"/>
                <a:gd name="T66" fmla="*/ 1102 w 2874"/>
                <a:gd name="T67" fmla="*/ 1422 h 2800"/>
                <a:gd name="T68" fmla="*/ 1054 w 2874"/>
                <a:gd name="T69" fmla="*/ 1772 h 2800"/>
                <a:gd name="T70" fmla="*/ 888 w 2874"/>
                <a:gd name="T71" fmla="*/ 1852 h 2800"/>
                <a:gd name="T72" fmla="*/ 764 w 2874"/>
                <a:gd name="T73" fmla="*/ 1812 h 2800"/>
                <a:gd name="T74" fmla="*/ 532 w 2874"/>
                <a:gd name="T75" fmla="*/ 1898 h 2800"/>
                <a:gd name="T76" fmla="*/ 474 w 2874"/>
                <a:gd name="T77" fmla="*/ 2432 h 2800"/>
                <a:gd name="T78" fmla="*/ 1106 w 2874"/>
                <a:gd name="T79" fmla="*/ 2762 h 2800"/>
                <a:gd name="T80" fmla="*/ 192 w 2874"/>
                <a:gd name="T81" fmla="*/ 812 h 2800"/>
                <a:gd name="T82" fmla="*/ 250 w 2874"/>
                <a:gd name="T83" fmla="*/ 952 h 2800"/>
                <a:gd name="T84" fmla="*/ 390 w 2874"/>
                <a:gd name="T85" fmla="*/ 1010 h 2800"/>
                <a:gd name="T86" fmla="*/ 542 w 2874"/>
                <a:gd name="T87" fmla="*/ 938 h 2800"/>
                <a:gd name="T88" fmla="*/ 586 w 2874"/>
                <a:gd name="T89" fmla="*/ 792 h 2800"/>
                <a:gd name="T90" fmla="*/ 500 w 2874"/>
                <a:gd name="T91" fmla="*/ 648 h 2800"/>
                <a:gd name="T92" fmla="*/ 350 w 2874"/>
                <a:gd name="T93" fmla="*/ 618 h 2800"/>
                <a:gd name="T94" fmla="*/ 216 w 2874"/>
                <a:gd name="T95" fmla="*/ 718 h 2800"/>
                <a:gd name="T96" fmla="*/ 2096 w 2874"/>
                <a:gd name="T97" fmla="*/ 820 h 2800"/>
                <a:gd name="T98" fmla="*/ 2058 w 2874"/>
                <a:gd name="T99" fmla="*/ 676 h 2800"/>
                <a:gd name="T100" fmla="*/ 1896 w 2874"/>
                <a:gd name="T101" fmla="*/ 580 h 2800"/>
                <a:gd name="T102" fmla="*/ 934 w 2874"/>
                <a:gd name="T103" fmla="*/ 590 h 2800"/>
                <a:gd name="T104" fmla="*/ 794 w 2874"/>
                <a:gd name="T105" fmla="*/ 714 h 2800"/>
                <a:gd name="T106" fmla="*/ 780 w 2874"/>
                <a:gd name="T107" fmla="*/ 1658 h 2800"/>
                <a:gd name="T108" fmla="*/ 910 w 2874"/>
                <a:gd name="T109" fmla="*/ 1746 h 2800"/>
                <a:gd name="T110" fmla="*/ 1000 w 2874"/>
                <a:gd name="T111" fmla="*/ 910 h 2800"/>
                <a:gd name="T112" fmla="*/ 1102 w 2874"/>
                <a:gd name="T113" fmla="*/ 1194 h 2800"/>
                <a:gd name="T114" fmla="*/ 1436 w 2874"/>
                <a:gd name="T115" fmla="*/ 1144 h 2800"/>
                <a:gd name="T116" fmla="*/ 1772 w 2874"/>
                <a:gd name="T117" fmla="*/ 1196 h 2800"/>
                <a:gd name="T118" fmla="*/ 1852 w 2874"/>
                <a:gd name="T119" fmla="*/ 938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4" h="2800">
                  <a:moveTo>
                    <a:pt x="2484" y="614"/>
                  </a:moveTo>
                  <a:lnTo>
                    <a:pt x="2484" y="614"/>
                  </a:lnTo>
                  <a:lnTo>
                    <a:pt x="2504" y="616"/>
                  </a:lnTo>
                  <a:lnTo>
                    <a:pt x="2524" y="618"/>
                  </a:lnTo>
                  <a:lnTo>
                    <a:pt x="2542" y="622"/>
                  </a:lnTo>
                  <a:lnTo>
                    <a:pt x="2560" y="630"/>
                  </a:lnTo>
                  <a:lnTo>
                    <a:pt x="2578" y="638"/>
                  </a:lnTo>
                  <a:lnTo>
                    <a:pt x="2594" y="648"/>
                  </a:lnTo>
                  <a:lnTo>
                    <a:pt x="2610" y="660"/>
                  </a:lnTo>
                  <a:lnTo>
                    <a:pt x="2624" y="672"/>
                  </a:lnTo>
                  <a:lnTo>
                    <a:pt x="2636" y="686"/>
                  </a:lnTo>
                  <a:lnTo>
                    <a:pt x="2648" y="702"/>
                  </a:lnTo>
                  <a:lnTo>
                    <a:pt x="2658" y="718"/>
                  </a:lnTo>
                  <a:lnTo>
                    <a:pt x="2666" y="736"/>
                  </a:lnTo>
                  <a:lnTo>
                    <a:pt x="2672" y="754"/>
                  </a:lnTo>
                  <a:lnTo>
                    <a:pt x="2678" y="772"/>
                  </a:lnTo>
                  <a:lnTo>
                    <a:pt x="2680" y="792"/>
                  </a:lnTo>
                  <a:lnTo>
                    <a:pt x="2682" y="812"/>
                  </a:lnTo>
                  <a:lnTo>
                    <a:pt x="2682" y="812"/>
                  </a:lnTo>
                  <a:lnTo>
                    <a:pt x="2680" y="832"/>
                  </a:lnTo>
                  <a:lnTo>
                    <a:pt x="2678" y="852"/>
                  </a:lnTo>
                  <a:lnTo>
                    <a:pt x="2672" y="872"/>
                  </a:lnTo>
                  <a:lnTo>
                    <a:pt x="2666" y="890"/>
                  </a:lnTo>
                  <a:lnTo>
                    <a:pt x="2658" y="906"/>
                  </a:lnTo>
                  <a:lnTo>
                    <a:pt x="2648" y="924"/>
                  </a:lnTo>
                  <a:lnTo>
                    <a:pt x="2636" y="938"/>
                  </a:lnTo>
                  <a:lnTo>
                    <a:pt x="2624" y="952"/>
                  </a:lnTo>
                  <a:lnTo>
                    <a:pt x="2610" y="966"/>
                  </a:lnTo>
                  <a:lnTo>
                    <a:pt x="2594" y="976"/>
                  </a:lnTo>
                  <a:lnTo>
                    <a:pt x="2578" y="986"/>
                  </a:lnTo>
                  <a:lnTo>
                    <a:pt x="2560" y="994"/>
                  </a:lnTo>
                  <a:lnTo>
                    <a:pt x="2542" y="1002"/>
                  </a:lnTo>
                  <a:lnTo>
                    <a:pt x="2524" y="1006"/>
                  </a:lnTo>
                  <a:lnTo>
                    <a:pt x="2504" y="1010"/>
                  </a:lnTo>
                  <a:lnTo>
                    <a:pt x="2484" y="1010"/>
                  </a:lnTo>
                  <a:lnTo>
                    <a:pt x="2484" y="1010"/>
                  </a:lnTo>
                  <a:lnTo>
                    <a:pt x="2464" y="1010"/>
                  </a:lnTo>
                  <a:lnTo>
                    <a:pt x="2444" y="1006"/>
                  </a:lnTo>
                  <a:lnTo>
                    <a:pt x="2424" y="1002"/>
                  </a:lnTo>
                  <a:lnTo>
                    <a:pt x="2406" y="994"/>
                  </a:lnTo>
                  <a:lnTo>
                    <a:pt x="2388" y="986"/>
                  </a:lnTo>
                  <a:lnTo>
                    <a:pt x="2372" y="976"/>
                  </a:lnTo>
                  <a:lnTo>
                    <a:pt x="2358" y="966"/>
                  </a:lnTo>
                  <a:lnTo>
                    <a:pt x="2344" y="952"/>
                  </a:lnTo>
                  <a:lnTo>
                    <a:pt x="2330" y="938"/>
                  </a:lnTo>
                  <a:lnTo>
                    <a:pt x="2320" y="924"/>
                  </a:lnTo>
                  <a:lnTo>
                    <a:pt x="2310" y="906"/>
                  </a:lnTo>
                  <a:lnTo>
                    <a:pt x="2300" y="890"/>
                  </a:lnTo>
                  <a:lnTo>
                    <a:pt x="2294" y="872"/>
                  </a:lnTo>
                  <a:lnTo>
                    <a:pt x="2290" y="852"/>
                  </a:lnTo>
                  <a:lnTo>
                    <a:pt x="2286" y="832"/>
                  </a:lnTo>
                  <a:lnTo>
                    <a:pt x="2286" y="812"/>
                  </a:lnTo>
                  <a:lnTo>
                    <a:pt x="2286" y="812"/>
                  </a:lnTo>
                  <a:lnTo>
                    <a:pt x="2286" y="792"/>
                  </a:lnTo>
                  <a:lnTo>
                    <a:pt x="2290" y="772"/>
                  </a:lnTo>
                  <a:lnTo>
                    <a:pt x="2294" y="754"/>
                  </a:lnTo>
                  <a:lnTo>
                    <a:pt x="2300" y="736"/>
                  </a:lnTo>
                  <a:lnTo>
                    <a:pt x="2310" y="718"/>
                  </a:lnTo>
                  <a:lnTo>
                    <a:pt x="2320" y="702"/>
                  </a:lnTo>
                  <a:lnTo>
                    <a:pt x="2330" y="686"/>
                  </a:lnTo>
                  <a:lnTo>
                    <a:pt x="2344" y="672"/>
                  </a:lnTo>
                  <a:lnTo>
                    <a:pt x="2358" y="660"/>
                  </a:lnTo>
                  <a:lnTo>
                    <a:pt x="2372" y="648"/>
                  </a:lnTo>
                  <a:lnTo>
                    <a:pt x="2388" y="638"/>
                  </a:lnTo>
                  <a:lnTo>
                    <a:pt x="2406" y="630"/>
                  </a:lnTo>
                  <a:lnTo>
                    <a:pt x="2424" y="622"/>
                  </a:lnTo>
                  <a:lnTo>
                    <a:pt x="2444" y="618"/>
                  </a:lnTo>
                  <a:lnTo>
                    <a:pt x="2464" y="616"/>
                  </a:lnTo>
                  <a:lnTo>
                    <a:pt x="2484" y="614"/>
                  </a:lnTo>
                  <a:lnTo>
                    <a:pt x="2484" y="614"/>
                  </a:lnTo>
                  <a:close/>
                  <a:moveTo>
                    <a:pt x="2738" y="1094"/>
                  </a:moveTo>
                  <a:lnTo>
                    <a:pt x="2606" y="1094"/>
                  </a:lnTo>
                  <a:lnTo>
                    <a:pt x="2484" y="1274"/>
                  </a:lnTo>
                  <a:lnTo>
                    <a:pt x="2360" y="1094"/>
                  </a:lnTo>
                  <a:lnTo>
                    <a:pt x="2230" y="1094"/>
                  </a:lnTo>
                  <a:lnTo>
                    <a:pt x="2230" y="1094"/>
                  </a:lnTo>
                  <a:lnTo>
                    <a:pt x="2214" y="1094"/>
                  </a:lnTo>
                  <a:lnTo>
                    <a:pt x="2200" y="1098"/>
                  </a:lnTo>
                  <a:lnTo>
                    <a:pt x="2200" y="1098"/>
                  </a:lnTo>
                  <a:lnTo>
                    <a:pt x="2200" y="1104"/>
                  </a:lnTo>
                  <a:lnTo>
                    <a:pt x="2200" y="1434"/>
                  </a:lnTo>
                  <a:lnTo>
                    <a:pt x="2200" y="1434"/>
                  </a:lnTo>
                  <a:lnTo>
                    <a:pt x="2236" y="1466"/>
                  </a:lnTo>
                  <a:lnTo>
                    <a:pt x="2272" y="1498"/>
                  </a:lnTo>
                  <a:lnTo>
                    <a:pt x="2306" y="1532"/>
                  </a:lnTo>
                  <a:lnTo>
                    <a:pt x="2342" y="1568"/>
                  </a:lnTo>
                  <a:lnTo>
                    <a:pt x="2374" y="1604"/>
                  </a:lnTo>
                  <a:lnTo>
                    <a:pt x="2408" y="1640"/>
                  </a:lnTo>
                  <a:lnTo>
                    <a:pt x="2470" y="1718"/>
                  </a:lnTo>
                  <a:lnTo>
                    <a:pt x="2530" y="1798"/>
                  </a:lnTo>
                  <a:lnTo>
                    <a:pt x="2588" y="1884"/>
                  </a:lnTo>
                  <a:lnTo>
                    <a:pt x="2642" y="1970"/>
                  </a:lnTo>
                  <a:lnTo>
                    <a:pt x="2694" y="2060"/>
                  </a:lnTo>
                  <a:lnTo>
                    <a:pt x="2694" y="2060"/>
                  </a:lnTo>
                  <a:lnTo>
                    <a:pt x="2716" y="2020"/>
                  </a:lnTo>
                  <a:lnTo>
                    <a:pt x="2734" y="1980"/>
                  </a:lnTo>
                  <a:lnTo>
                    <a:pt x="2754" y="1940"/>
                  </a:lnTo>
                  <a:lnTo>
                    <a:pt x="2770" y="1900"/>
                  </a:lnTo>
                  <a:lnTo>
                    <a:pt x="2786" y="1858"/>
                  </a:lnTo>
                  <a:lnTo>
                    <a:pt x="2802" y="1816"/>
                  </a:lnTo>
                  <a:lnTo>
                    <a:pt x="2814" y="1772"/>
                  </a:lnTo>
                  <a:lnTo>
                    <a:pt x="2826" y="1728"/>
                  </a:lnTo>
                  <a:lnTo>
                    <a:pt x="2838" y="1684"/>
                  </a:lnTo>
                  <a:lnTo>
                    <a:pt x="2848" y="1640"/>
                  </a:lnTo>
                  <a:lnTo>
                    <a:pt x="2856" y="1596"/>
                  </a:lnTo>
                  <a:lnTo>
                    <a:pt x="2862" y="1550"/>
                  </a:lnTo>
                  <a:lnTo>
                    <a:pt x="2868" y="1504"/>
                  </a:lnTo>
                  <a:lnTo>
                    <a:pt x="2870" y="1458"/>
                  </a:lnTo>
                  <a:lnTo>
                    <a:pt x="2874" y="1410"/>
                  </a:lnTo>
                  <a:lnTo>
                    <a:pt x="2874" y="1364"/>
                  </a:lnTo>
                  <a:lnTo>
                    <a:pt x="2874" y="1364"/>
                  </a:lnTo>
                  <a:lnTo>
                    <a:pt x="2872" y="1314"/>
                  </a:lnTo>
                  <a:lnTo>
                    <a:pt x="2870" y="1266"/>
                  </a:lnTo>
                  <a:lnTo>
                    <a:pt x="2866" y="1218"/>
                  </a:lnTo>
                  <a:lnTo>
                    <a:pt x="2860" y="1170"/>
                  </a:lnTo>
                  <a:lnTo>
                    <a:pt x="2860" y="1170"/>
                  </a:lnTo>
                  <a:lnTo>
                    <a:pt x="2852" y="1154"/>
                  </a:lnTo>
                  <a:lnTo>
                    <a:pt x="2840" y="1140"/>
                  </a:lnTo>
                  <a:lnTo>
                    <a:pt x="2826" y="1126"/>
                  </a:lnTo>
                  <a:lnTo>
                    <a:pt x="2810" y="1114"/>
                  </a:lnTo>
                  <a:lnTo>
                    <a:pt x="2794" y="1106"/>
                  </a:lnTo>
                  <a:lnTo>
                    <a:pt x="2776" y="1100"/>
                  </a:lnTo>
                  <a:lnTo>
                    <a:pt x="2758" y="1094"/>
                  </a:lnTo>
                  <a:lnTo>
                    <a:pt x="2738" y="1094"/>
                  </a:lnTo>
                  <a:lnTo>
                    <a:pt x="2738" y="1094"/>
                  </a:lnTo>
                  <a:close/>
                  <a:moveTo>
                    <a:pt x="674" y="1434"/>
                  </a:moveTo>
                  <a:lnTo>
                    <a:pt x="674" y="1098"/>
                  </a:lnTo>
                  <a:lnTo>
                    <a:pt x="674" y="1098"/>
                  </a:lnTo>
                  <a:lnTo>
                    <a:pt x="660" y="1094"/>
                  </a:lnTo>
                  <a:lnTo>
                    <a:pt x="644" y="1094"/>
                  </a:lnTo>
                  <a:lnTo>
                    <a:pt x="512" y="1094"/>
                  </a:lnTo>
                  <a:lnTo>
                    <a:pt x="390" y="1274"/>
                  </a:lnTo>
                  <a:lnTo>
                    <a:pt x="266" y="1094"/>
                  </a:lnTo>
                  <a:lnTo>
                    <a:pt x="136" y="1094"/>
                  </a:lnTo>
                  <a:lnTo>
                    <a:pt x="136" y="1094"/>
                  </a:lnTo>
                  <a:lnTo>
                    <a:pt x="116" y="1094"/>
                  </a:lnTo>
                  <a:lnTo>
                    <a:pt x="96" y="1100"/>
                  </a:lnTo>
                  <a:lnTo>
                    <a:pt x="78" y="1106"/>
                  </a:lnTo>
                  <a:lnTo>
                    <a:pt x="62" y="1114"/>
                  </a:lnTo>
                  <a:lnTo>
                    <a:pt x="48" y="1126"/>
                  </a:lnTo>
                  <a:lnTo>
                    <a:pt x="34" y="1140"/>
                  </a:lnTo>
                  <a:lnTo>
                    <a:pt x="22" y="1154"/>
                  </a:lnTo>
                  <a:lnTo>
                    <a:pt x="12" y="1170"/>
                  </a:lnTo>
                  <a:lnTo>
                    <a:pt x="12" y="1170"/>
                  </a:lnTo>
                  <a:lnTo>
                    <a:pt x="6" y="1218"/>
                  </a:lnTo>
                  <a:lnTo>
                    <a:pt x="2" y="1266"/>
                  </a:lnTo>
                  <a:lnTo>
                    <a:pt x="0" y="1314"/>
                  </a:lnTo>
                  <a:lnTo>
                    <a:pt x="0" y="1364"/>
                  </a:lnTo>
                  <a:lnTo>
                    <a:pt x="0" y="1364"/>
                  </a:lnTo>
                  <a:lnTo>
                    <a:pt x="0" y="1410"/>
                  </a:lnTo>
                  <a:lnTo>
                    <a:pt x="2" y="1458"/>
                  </a:lnTo>
                  <a:lnTo>
                    <a:pt x="6" y="1504"/>
                  </a:lnTo>
                  <a:lnTo>
                    <a:pt x="12" y="1550"/>
                  </a:lnTo>
                  <a:lnTo>
                    <a:pt x="18" y="1596"/>
                  </a:lnTo>
                  <a:lnTo>
                    <a:pt x="26" y="1640"/>
                  </a:lnTo>
                  <a:lnTo>
                    <a:pt x="36" y="1684"/>
                  </a:lnTo>
                  <a:lnTo>
                    <a:pt x="46" y="1728"/>
                  </a:lnTo>
                  <a:lnTo>
                    <a:pt x="58" y="1772"/>
                  </a:lnTo>
                  <a:lnTo>
                    <a:pt x="72" y="1816"/>
                  </a:lnTo>
                  <a:lnTo>
                    <a:pt x="86" y="1858"/>
                  </a:lnTo>
                  <a:lnTo>
                    <a:pt x="102" y="1900"/>
                  </a:lnTo>
                  <a:lnTo>
                    <a:pt x="120" y="1940"/>
                  </a:lnTo>
                  <a:lnTo>
                    <a:pt x="138" y="1980"/>
                  </a:lnTo>
                  <a:lnTo>
                    <a:pt x="158" y="2020"/>
                  </a:lnTo>
                  <a:lnTo>
                    <a:pt x="178" y="2060"/>
                  </a:lnTo>
                  <a:lnTo>
                    <a:pt x="178" y="2060"/>
                  </a:lnTo>
                  <a:lnTo>
                    <a:pt x="230" y="1970"/>
                  </a:lnTo>
                  <a:lnTo>
                    <a:pt x="286" y="1882"/>
                  </a:lnTo>
                  <a:lnTo>
                    <a:pt x="342" y="1798"/>
                  </a:lnTo>
                  <a:lnTo>
                    <a:pt x="404" y="1718"/>
                  </a:lnTo>
                  <a:lnTo>
                    <a:pt x="466" y="1640"/>
                  </a:lnTo>
                  <a:lnTo>
                    <a:pt x="500" y="1602"/>
                  </a:lnTo>
                  <a:lnTo>
                    <a:pt x="532" y="1566"/>
                  </a:lnTo>
                  <a:lnTo>
                    <a:pt x="566" y="1532"/>
                  </a:lnTo>
                  <a:lnTo>
                    <a:pt x="602" y="1498"/>
                  </a:lnTo>
                  <a:lnTo>
                    <a:pt x="638" y="1464"/>
                  </a:lnTo>
                  <a:lnTo>
                    <a:pt x="674" y="1434"/>
                  </a:lnTo>
                  <a:lnTo>
                    <a:pt x="674" y="1434"/>
                  </a:lnTo>
                  <a:close/>
                  <a:moveTo>
                    <a:pt x="1184" y="252"/>
                  </a:moveTo>
                  <a:lnTo>
                    <a:pt x="1184" y="252"/>
                  </a:lnTo>
                  <a:lnTo>
                    <a:pt x="1186" y="278"/>
                  </a:lnTo>
                  <a:lnTo>
                    <a:pt x="1190" y="304"/>
                  </a:lnTo>
                  <a:lnTo>
                    <a:pt x="1196" y="328"/>
                  </a:lnTo>
                  <a:lnTo>
                    <a:pt x="1204" y="350"/>
                  </a:lnTo>
                  <a:lnTo>
                    <a:pt x="1214" y="372"/>
                  </a:lnTo>
                  <a:lnTo>
                    <a:pt x="1228" y="394"/>
                  </a:lnTo>
                  <a:lnTo>
                    <a:pt x="1242" y="414"/>
                  </a:lnTo>
                  <a:lnTo>
                    <a:pt x="1258" y="432"/>
                  </a:lnTo>
                  <a:lnTo>
                    <a:pt x="1276" y="448"/>
                  </a:lnTo>
                  <a:lnTo>
                    <a:pt x="1296" y="462"/>
                  </a:lnTo>
                  <a:lnTo>
                    <a:pt x="1316" y="474"/>
                  </a:lnTo>
                  <a:lnTo>
                    <a:pt x="1338" y="486"/>
                  </a:lnTo>
                  <a:lnTo>
                    <a:pt x="1362" y="494"/>
                  </a:lnTo>
                  <a:lnTo>
                    <a:pt x="1386" y="500"/>
                  </a:lnTo>
                  <a:lnTo>
                    <a:pt x="1410" y="504"/>
                  </a:lnTo>
                  <a:lnTo>
                    <a:pt x="1436" y="506"/>
                  </a:lnTo>
                  <a:lnTo>
                    <a:pt x="1436" y="506"/>
                  </a:lnTo>
                  <a:lnTo>
                    <a:pt x="1462" y="504"/>
                  </a:lnTo>
                  <a:lnTo>
                    <a:pt x="1488" y="500"/>
                  </a:lnTo>
                  <a:lnTo>
                    <a:pt x="1512" y="494"/>
                  </a:lnTo>
                  <a:lnTo>
                    <a:pt x="1534" y="486"/>
                  </a:lnTo>
                  <a:lnTo>
                    <a:pt x="1556" y="474"/>
                  </a:lnTo>
                  <a:lnTo>
                    <a:pt x="1578" y="462"/>
                  </a:lnTo>
                  <a:lnTo>
                    <a:pt x="1598" y="448"/>
                  </a:lnTo>
                  <a:lnTo>
                    <a:pt x="1616" y="432"/>
                  </a:lnTo>
                  <a:lnTo>
                    <a:pt x="1632" y="414"/>
                  </a:lnTo>
                  <a:lnTo>
                    <a:pt x="1646" y="394"/>
                  </a:lnTo>
                  <a:lnTo>
                    <a:pt x="1658" y="372"/>
                  </a:lnTo>
                  <a:lnTo>
                    <a:pt x="1670" y="350"/>
                  </a:lnTo>
                  <a:lnTo>
                    <a:pt x="1678" y="328"/>
                  </a:lnTo>
                  <a:lnTo>
                    <a:pt x="1684" y="304"/>
                  </a:lnTo>
                  <a:lnTo>
                    <a:pt x="1688" y="278"/>
                  </a:lnTo>
                  <a:lnTo>
                    <a:pt x="1690" y="252"/>
                  </a:lnTo>
                  <a:lnTo>
                    <a:pt x="1690" y="252"/>
                  </a:lnTo>
                  <a:lnTo>
                    <a:pt x="1688" y="226"/>
                  </a:lnTo>
                  <a:lnTo>
                    <a:pt x="1684" y="202"/>
                  </a:lnTo>
                  <a:lnTo>
                    <a:pt x="1678" y="178"/>
                  </a:lnTo>
                  <a:lnTo>
                    <a:pt x="1670" y="154"/>
                  </a:lnTo>
                  <a:lnTo>
                    <a:pt x="1658" y="132"/>
                  </a:lnTo>
                  <a:lnTo>
                    <a:pt x="1646" y="112"/>
                  </a:lnTo>
                  <a:lnTo>
                    <a:pt x="1632" y="92"/>
                  </a:lnTo>
                  <a:lnTo>
                    <a:pt x="1616" y="74"/>
                  </a:lnTo>
                  <a:lnTo>
                    <a:pt x="1598" y="58"/>
                  </a:lnTo>
                  <a:lnTo>
                    <a:pt x="1578" y="44"/>
                  </a:lnTo>
                  <a:lnTo>
                    <a:pt x="1556" y="30"/>
                  </a:lnTo>
                  <a:lnTo>
                    <a:pt x="1534" y="20"/>
                  </a:lnTo>
                  <a:lnTo>
                    <a:pt x="1512" y="12"/>
                  </a:lnTo>
                  <a:lnTo>
                    <a:pt x="1488" y="6"/>
                  </a:lnTo>
                  <a:lnTo>
                    <a:pt x="1462" y="2"/>
                  </a:lnTo>
                  <a:lnTo>
                    <a:pt x="1436" y="0"/>
                  </a:lnTo>
                  <a:lnTo>
                    <a:pt x="1436" y="0"/>
                  </a:lnTo>
                  <a:lnTo>
                    <a:pt x="1410" y="2"/>
                  </a:lnTo>
                  <a:lnTo>
                    <a:pt x="1386" y="6"/>
                  </a:lnTo>
                  <a:lnTo>
                    <a:pt x="1362" y="12"/>
                  </a:lnTo>
                  <a:lnTo>
                    <a:pt x="1338" y="20"/>
                  </a:lnTo>
                  <a:lnTo>
                    <a:pt x="1316" y="30"/>
                  </a:lnTo>
                  <a:lnTo>
                    <a:pt x="1296" y="44"/>
                  </a:lnTo>
                  <a:lnTo>
                    <a:pt x="1276" y="58"/>
                  </a:lnTo>
                  <a:lnTo>
                    <a:pt x="1258" y="74"/>
                  </a:lnTo>
                  <a:lnTo>
                    <a:pt x="1242" y="92"/>
                  </a:lnTo>
                  <a:lnTo>
                    <a:pt x="1228" y="112"/>
                  </a:lnTo>
                  <a:lnTo>
                    <a:pt x="1214" y="132"/>
                  </a:lnTo>
                  <a:lnTo>
                    <a:pt x="1204" y="154"/>
                  </a:lnTo>
                  <a:lnTo>
                    <a:pt x="1196" y="178"/>
                  </a:lnTo>
                  <a:lnTo>
                    <a:pt x="1190" y="202"/>
                  </a:lnTo>
                  <a:lnTo>
                    <a:pt x="1186" y="226"/>
                  </a:lnTo>
                  <a:lnTo>
                    <a:pt x="1184" y="252"/>
                  </a:lnTo>
                  <a:lnTo>
                    <a:pt x="1184" y="252"/>
                  </a:lnTo>
                  <a:close/>
                  <a:moveTo>
                    <a:pt x="1436" y="2800"/>
                  </a:moveTo>
                  <a:lnTo>
                    <a:pt x="1436" y="2800"/>
                  </a:lnTo>
                  <a:lnTo>
                    <a:pt x="1480" y="2800"/>
                  </a:lnTo>
                  <a:lnTo>
                    <a:pt x="1522" y="2798"/>
                  </a:lnTo>
                  <a:lnTo>
                    <a:pt x="1564" y="2796"/>
                  </a:lnTo>
                  <a:lnTo>
                    <a:pt x="1604" y="2792"/>
                  </a:lnTo>
                  <a:lnTo>
                    <a:pt x="1646" y="2786"/>
                  </a:lnTo>
                  <a:lnTo>
                    <a:pt x="1686" y="2780"/>
                  </a:lnTo>
                  <a:lnTo>
                    <a:pt x="1768" y="2762"/>
                  </a:lnTo>
                  <a:lnTo>
                    <a:pt x="1846" y="2742"/>
                  </a:lnTo>
                  <a:lnTo>
                    <a:pt x="1924" y="2716"/>
                  </a:lnTo>
                  <a:lnTo>
                    <a:pt x="1998" y="2686"/>
                  </a:lnTo>
                  <a:lnTo>
                    <a:pt x="2070" y="2654"/>
                  </a:lnTo>
                  <a:lnTo>
                    <a:pt x="2142" y="2616"/>
                  </a:lnTo>
                  <a:lnTo>
                    <a:pt x="2210" y="2576"/>
                  </a:lnTo>
                  <a:lnTo>
                    <a:pt x="2276" y="2530"/>
                  </a:lnTo>
                  <a:lnTo>
                    <a:pt x="2338" y="2482"/>
                  </a:lnTo>
                  <a:lnTo>
                    <a:pt x="2398" y="2432"/>
                  </a:lnTo>
                  <a:lnTo>
                    <a:pt x="2456" y="2376"/>
                  </a:lnTo>
                  <a:lnTo>
                    <a:pt x="2510" y="2318"/>
                  </a:lnTo>
                  <a:lnTo>
                    <a:pt x="2562" y="2258"/>
                  </a:lnTo>
                  <a:lnTo>
                    <a:pt x="2562" y="2258"/>
                  </a:lnTo>
                  <a:lnTo>
                    <a:pt x="2512" y="2168"/>
                  </a:lnTo>
                  <a:lnTo>
                    <a:pt x="2462" y="2080"/>
                  </a:lnTo>
                  <a:lnTo>
                    <a:pt x="2408" y="1994"/>
                  </a:lnTo>
                  <a:lnTo>
                    <a:pt x="2352" y="1912"/>
                  </a:lnTo>
                  <a:lnTo>
                    <a:pt x="2292" y="1832"/>
                  </a:lnTo>
                  <a:lnTo>
                    <a:pt x="2262" y="1796"/>
                  </a:lnTo>
                  <a:lnTo>
                    <a:pt x="2230" y="1758"/>
                  </a:lnTo>
                  <a:lnTo>
                    <a:pt x="2198" y="1724"/>
                  </a:lnTo>
                  <a:lnTo>
                    <a:pt x="2164" y="1690"/>
                  </a:lnTo>
                  <a:lnTo>
                    <a:pt x="2130" y="1656"/>
                  </a:lnTo>
                  <a:lnTo>
                    <a:pt x="2096" y="1626"/>
                  </a:lnTo>
                  <a:lnTo>
                    <a:pt x="2060" y="1596"/>
                  </a:lnTo>
                  <a:lnTo>
                    <a:pt x="2024" y="1566"/>
                  </a:lnTo>
                  <a:lnTo>
                    <a:pt x="1988" y="1540"/>
                  </a:lnTo>
                  <a:lnTo>
                    <a:pt x="1950" y="1514"/>
                  </a:lnTo>
                  <a:lnTo>
                    <a:pt x="1912" y="1490"/>
                  </a:lnTo>
                  <a:lnTo>
                    <a:pt x="1874" y="1470"/>
                  </a:lnTo>
                  <a:lnTo>
                    <a:pt x="1834" y="1448"/>
                  </a:lnTo>
                  <a:lnTo>
                    <a:pt x="1792" y="1430"/>
                  </a:lnTo>
                  <a:lnTo>
                    <a:pt x="1750" y="1414"/>
                  </a:lnTo>
                  <a:lnTo>
                    <a:pt x="1708" y="1400"/>
                  </a:lnTo>
                  <a:lnTo>
                    <a:pt x="1666" y="1388"/>
                  </a:lnTo>
                  <a:lnTo>
                    <a:pt x="1622" y="1378"/>
                  </a:lnTo>
                  <a:lnTo>
                    <a:pt x="1576" y="1370"/>
                  </a:lnTo>
                  <a:lnTo>
                    <a:pt x="1530" y="1364"/>
                  </a:lnTo>
                  <a:lnTo>
                    <a:pt x="1484" y="1360"/>
                  </a:lnTo>
                  <a:lnTo>
                    <a:pt x="1436" y="1360"/>
                  </a:lnTo>
                  <a:lnTo>
                    <a:pt x="1436" y="1360"/>
                  </a:lnTo>
                  <a:lnTo>
                    <a:pt x="1392" y="1360"/>
                  </a:lnTo>
                  <a:lnTo>
                    <a:pt x="1348" y="1364"/>
                  </a:lnTo>
                  <a:lnTo>
                    <a:pt x="1306" y="1368"/>
                  </a:lnTo>
                  <a:lnTo>
                    <a:pt x="1264" y="1376"/>
                  </a:lnTo>
                  <a:lnTo>
                    <a:pt x="1222" y="1384"/>
                  </a:lnTo>
                  <a:lnTo>
                    <a:pt x="1182" y="1394"/>
                  </a:lnTo>
                  <a:lnTo>
                    <a:pt x="1142" y="1408"/>
                  </a:lnTo>
                  <a:lnTo>
                    <a:pt x="1102" y="1422"/>
                  </a:lnTo>
                  <a:lnTo>
                    <a:pt x="1102" y="1636"/>
                  </a:lnTo>
                  <a:lnTo>
                    <a:pt x="1102" y="1636"/>
                  </a:lnTo>
                  <a:lnTo>
                    <a:pt x="1102" y="1658"/>
                  </a:lnTo>
                  <a:lnTo>
                    <a:pt x="1098" y="1680"/>
                  </a:lnTo>
                  <a:lnTo>
                    <a:pt x="1094" y="1700"/>
                  </a:lnTo>
                  <a:lnTo>
                    <a:pt x="1086" y="1720"/>
                  </a:lnTo>
                  <a:lnTo>
                    <a:pt x="1076" y="1738"/>
                  </a:lnTo>
                  <a:lnTo>
                    <a:pt x="1066" y="1756"/>
                  </a:lnTo>
                  <a:lnTo>
                    <a:pt x="1054" y="1772"/>
                  </a:lnTo>
                  <a:lnTo>
                    <a:pt x="1040" y="1788"/>
                  </a:lnTo>
                  <a:lnTo>
                    <a:pt x="1024" y="1802"/>
                  </a:lnTo>
                  <a:lnTo>
                    <a:pt x="1008" y="1814"/>
                  </a:lnTo>
                  <a:lnTo>
                    <a:pt x="990" y="1826"/>
                  </a:lnTo>
                  <a:lnTo>
                    <a:pt x="972" y="1834"/>
                  </a:lnTo>
                  <a:lnTo>
                    <a:pt x="952" y="1842"/>
                  </a:lnTo>
                  <a:lnTo>
                    <a:pt x="932" y="1846"/>
                  </a:lnTo>
                  <a:lnTo>
                    <a:pt x="910" y="1850"/>
                  </a:lnTo>
                  <a:lnTo>
                    <a:pt x="888" y="1852"/>
                  </a:lnTo>
                  <a:lnTo>
                    <a:pt x="888" y="1852"/>
                  </a:lnTo>
                  <a:lnTo>
                    <a:pt x="872" y="1850"/>
                  </a:lnTo>
                  <a:lnTo>
                    <a:pt x="854" y="1848"/>
                  </a:lnTo>
                  <a:lnTo>
                    <a:pt x="838" y="1846"/>
                  </a:lnTo>
                  <a:lnTo>
                    <a:pt x="822" y="1840"/>
                  </a:lnTo>
                  <a:lnTo>
                    <a:pt x="808" y="1834"/>
                  </a:lnTo>
                  <a:lnTo>
                    <a:pt x="792" y="1828"/>
                  </a:lnTo>
                  <a:lnTo>
                    <a:pt x="778" y="1820"/>
                  </a:lnTo>
                  <a:lnTo>
                    <a:pt x="764" y="1812"/>
                  </a:lnTo>
                  <a:lnTo>
                    <a:pt x="740" y="1790"/>
                  </a:lnTo>
                  <a:lnTo>
                    <a:pt x="720" y="1768"/>
                  </a:lnTo>
                  <a:lnTo>
                    <a:pt x="702" y="1740"/>
                  </a:lnTo>
                  <a:lnTo>
                    <a:pt x="694" y="1726"/>
                  </a:lnTo>
                  <a:lnTo>
                    <a:pt x="688" y="1710"/>
                  </a:lnTo>
                  <a:lnTo>
                    <a:pt x="688" y="1710"/>
                  </a:lnTo>
                  <a:lnTo>
                    <a:pt x="634" y="1770"/>
                  </a:lnTo>
                  <a:lnTo>
                    <a:pt x="582" y="1832"/>
                  </a:lnTo>
                  <a:lnTo>
                    <a:pt x="532" y="1898"/>
                  </a:lnTo>
                  <a:lnTo>
                    <a:pt x="484" y="1964"/>
                  </a:lnTo>
                  <a:lnTo>
                    <a:pt x="438" y="2036"/>
                  </a:lnTo>
                  <a:lnTo>
                    <a:pt x="394" y="2108"/>
                  </a:lnTo>
                  <a:lnTo>
                    <a:pt x="352" y="2182"/>
                  </a:lnTo>
                  <a:lnTo>
                    <a:pt x="312" y="2258"/>
                  </a:lnTo>
                  <a:lnTo>
                    <a:pt x="312" y="2258"/>
                  </a:lnTo>
                  <a:lnTo>
                    <a:pt x="364" y="2318"/>
                  </a:lnTo>
                  <a:lnTo>
                    <a:pt x="418" y="2376"/>
                  </a:lnTo>
                  <a:lnTo>
                    <a:pt x="474" y="2432"/>
                  </a:lnTo>
                  <a:lnTo>
                    <a:pt x="534" y="2482"/>
                  </a:lnTo>
                  <a:lnTo>
                    <a:pt x="598" y="2530"/>
                  </a:lnTo>
                  <a:lnTo>
                    <a:pt x="664" y="2576"/>
                  </a:lnTo>
                  <a:lnTo>
                    <a:pt x="732" y="2616"/>
                  </a:lnTo>
                  <a:lnTo>
                    <a:pt x="802" y="2654"/>
                  </a:lnTo>
                  <a:lnTo>
                    <a:pt x="876" y="2686"/>
                  </a:lnTo>
                  <a:lnTo>
                    <a:pt x="950" y="2716"/>
                  </a:lnTo>
                  <a:lnTo>
                    <a:pt x="1026" y="2742"/>
                  </a:lnTo>
                  <a:lnTo>
                    <a:pt x="1106" y="2762"/>
                  </a:lnTo>
                  <a:lnTo>
                    <a:pt x="1186" y="2780"/>
                  </a:lnTo>
                  <a:lnTo>
                    <a:pt x="1228" y="2786"/>
                  </a:lnTo>
                  <a:lnTo>
                    <a:pt x="1268" y="2792"/>
                  </a:lnTo>
                  <a:lnTo>
                    <a:pt x="1310" y="2796"/>
                  </a:lnTo>
                  <a:lnTo>
                    <a:pt x="1352" y="2798"/>
                  </a:lnTo>
                  <a:lnTo>
                    <a:pt x="1394" y="2800"/>
                  </a:lnTo>
                  <a:lnTo>
                    <a:pt x="1436" y="2800"/>
                  </a:lnTo>
                  <a:lnTo>
                    <a:pt x="1436" y="2800"/>
                  </a:lnTo>
                  <a:close/>
                  <a:moveTo>
                    <a:pt x="192" y="812"/>
                  </a:moveTo>
                  <a:lnTo>
                    <a:pt x="192" y="812"/>
                  </a:lnTo>
                  <a:lnTo>
                    <a:pt x="192" y="832"/>
                  </a:lnTo>
                  <a:lnTo>
                    <a:pt x="196" y="852"/>
                  </a:lnTo>
                  <a:lnTo>
                    <a:pt x="200" y="872"/>
                  </a:lnTo>
                  <a:lnTo>
                    <a:pt x="206" y="890"/>
                  </a:lnTo>
                  <a:lnTo>
                    <a:pt x="216" y="906"/>
                  </a:lnTo>
                  <a:lnTo>
                    <a:pt x="226" y="924"/>
                  </a:lnTo>
                  <a:lnTo>
                    <a:pt x="236" y="938"/>
                  </a:lnTo>
                  <a:lnTo>
                    <a:pt x="250" y="952"/>
                  </a:lnTo>
                  <a:lnTo>
                    <a:pt x="264" y="966"/>
                  </a:lnTo>
                  <a:lnTo>
                    <a:pt x="278" y="976"/>
                  </a:lnTo>
                  <a:lnTo>
                    <a:pt x="296" y="986"/>
                  </a:lnTo>
                  <a:lnTo>
                    <a:pt x="312" y="994"/>
                  </a:lnTo>
                  <a:lnTo>
                    <a:pt x="330" y="1002"/>
                  </a:lnTo>
                  <a:lnTo>
                    <a:pt x="350" y="1006"/>
                  </a:lnTo>
                  <a:lnTo>
                    <a:pt x="370" y="1010"/>
                  </a:lnTo>
                  <a:lnTo>
                    <a:pt x="390" y="1010"/>
                  </a:lnTo>
                  <a:lnTo>
                    <a:pt x="390" y="1010"/>
                  </a:lnTo>
                  <a:lnTo>
                    <a:pt x="410" y="1010"/>
                  </a:lnTo>
                  <a:lnTo>
                    <a:pt x="430" y="1006"/>
                  </a:lnTo>
                  <a:lnTo>
                    <a:pt x="448" y="1002"/>
                  </a:lnTo>
                  <a:lnTo>
                    <a:pt x="466" y="994"/>
                  </a:lnTo>
                  <a:lnTo>
                    <a:pt x="484" y="986"/>
                  </a:lnTo>
                  <a:lnTo>
                    <a:pt x="500" y="976"/>
                  </a:lnTo>
                  <a:lnTo>
                    <a:pt x="516" y="966"/>
                  </a:lnTo>
                  <a:lnTo>
                    <a:pt x="530" y="952"/>
                  </a:lnTo>
                  <a:lnTo>
                    <a:pt x="542" y="938"/>
                  </a:lnTo>
                  <a:lnTo>
                    <a:pt x="554" y="924"/>
                  </a:lnTo>
                  <a:lnTo>
                    <a:pt x="564" y="906"/>
                  </a:lnTo>
                  <a:lnTo>
                    <a:pt x="572" y="890"/>
                  </a:lnTo>
                  <a:lnTo>
                    <a:pt x="580" y="872"/>
                  </a:lnTo>
                  <a:lnTo>
                    <a:pt x="584" y="852"/>
                  </a:lnTo>
                  <a:lnTo>
                    <a:pt x="586" y="832"/>
                  </a:lnTo>
                  <a:lnTo>
                    <a:pt x="588" y="812"/>
                  </a:lnTo>
                  <a:lnTo>
                    <a:pt x="588" y="812"/>
                  </a:lnTo>
                  <a:lnTo>
                    <a:pt x="586" y="792"/>
                  </a:lnTo>
                  <a:lnTo>
                    <a:pt x="584" y="772"/>
                  </a:lnTo>
                  <a:lnTo>
                    <a:pt x="580" y="754"/>
                  </a:lnTo>
                  <a:lnTo>
                    <a:pt x="572" y="736"/>
                  </a:lnTo>
                  <a:lnTo>
                    <a:pt x="564" y="718"/>
                  </a:lnTo>
                  <a:lnTo>
                    <a:pt x="554" y="702"/>
                  </a:lnTo>
                  <a:lnTo>
                    <a:pt x="542" y="686"/>
                  </a:lnTo>
                  <a:lnTo>
                    <a:pt x="530" y="672"/>
                  </a:lnTo>
                  <a:lnTo>
                    <a:pt x="516" y="660"/>
                  </a:lnTo>
                  <a:lnTo>
                    <a:pt x="500" y="648"/>
                  </a:lnTo>
                  <a:lnTo>
                    <a:pt x="484" y="638"/>
                  </a:lnTo>
                  <a:lnTo>
                    <a:pt x="466" y="630"/>
                  </a:lnTo>
                  <a:lnTo>
                    <a:pt x="448" y="622"/>
                  </a:lnTo>
                  <a:lnTo>
                    <a:pt x="430" y="618"/>
                  </a:lnTo>
                  <a:lnTo>
                    <a:pt x="410" y="616"/>
                  </a:lnTo>
                  <a:lnTo>
                    <a:pt x="390" y="614"/>
                  </a:lnTo>
                  <a:lnTo>
                    <a:pt x="390" y="614"/>
                  </a:lnTo>
                  <a:lnTo>
                    <a:pt x="370" y="616"/>
                  </a:lnTo>
                  <a:lnTo>
                    <a:pt x="350" y="618"/>
                  </a:lnTo>
                  <a:lnTo>
                    <a:pt x="330" y="622"/>
                  </a:lnTo>
                  <a:lnTo>
                    <a:pt x="312" y="630"/>
                  </a:lnTo>
                  <a:lnTo>
                    <a:pt x="296" y="638"/>
                  </a:lnTo>
                  <a:lnTo>
                    <a:pt x="278" y="648"/>
                  </a:lnTo>
                  <a:lnTo>
                    <a:pt x="264" y="660"/>
                  </a:lnTo>
                  <a:lnTo>
                    <a:pt x="250" y="672"/>
                  </a:lnTo>
                  <a:lnTo>
                    <a:pt x="236" y="686"/>
                  </a:lnTo>
                  <a:lnTo>
                    <a:pt x="226" y="702"/>
                  </a:lnTo>
                  <a:lnTo>
                    <a:pt x="216" y="718"/>
                  </a:lnTo>
                  <a:lnTo>
                    <a:pt x="206" y="736"/>
                  </a:lnTo>
                  <a:lnTo>
                    <a:pt x="200" y="754"/>
                  </a:lnTo>
                  <a:lnTo>
                    <a:pt x="196" y="772"/>
                  </a:lnTo>
                  <a:lnTo>
                    <a:pt x="192" y="792"/>
                  </a:lnTo>
                  <a:lnTo>
                    <a:pt x="192" y="812"/>
                  </a:lnTo>
                  <a:lnTo>
                    <a:pt x="192" y="812"/>
                  </a:lnTo>
                  <a:close/>
                  <a:moveTo>
                    <a:pt x="2096" y="1356"/>
                  </a:moveTo>
                  <a:lnTo>
                    <a:pt x="2096" y="820"/>
                  </a:lnTo>
                  <a:lnTo>
                    <a:pt x="2096" y="820"/>
                  </a:lnTo>
                  <a:lnTo>
                    <a:pt x="2096" y="812"/>
                  </a:lnTo>
                  <a:lnTo>
                    <a:pt x="2096" y="800"/>
                  </a:lnTo>
                  <a:lnTo>
                    <a:pt x="2096" y="800"/>
                  </a:lnTo>
                  <a:lnTo>
                    <a:pt x="2094" y="778"/>
                  </a:lnTo>
                  <a:lnTo>
                    <a:pt x="2090" y="756"/>
                  </a:lnTo>
                  <a:lnTo>
                    <a:pt x="2086" y="734"/>
                  </a:lnTo>
                  <a:lnTo>
                    <a:pt x="2078" y="714"/>
                  </a:lnTo>
                  <a:lnTo>
                    <a:pt x="2068" y="696"/>
                  </a:lnTo>
                  <a:lnTo>
                    <a:pt x="2058" y="676"/>
                  </a:lnTo>
                  <a:lnTo>
                    <a:pt x="2044" y="660"/>
                  </a:lnTo>
                  <a:lnTo>
                    <a:pt x="2030" y="644"/>
                  </a:lnTo>
                  <a:lnTo>
                    <a:pt x="2014" y="630"/>
                  </a:lnTo>
                  <a:lnTo>
                    <a:pt x="1998" y="616"/>
                  </a:lnTo>
                  <a:lnTo>
                    <a:pt x="1980" y="606"/>
                  </a:lnTo>
                  <a:lnTo>
                    <a:pt x="1960" y="596"/>
                  </a:lnTo>
                  <a:lnTo>
                    <a:pt x="1940" y="590"/>
                  </a:lnTo>
                  <a:lnTo>
                    <a:pt x="1918" y="584"/>
                  </a:lnTo>
                  <a:lnTo>
                    <a:pt x="1896" y="580"/>
                  </a:lnTo>
                  <a:lnTo>
                    <a:pt x="1874" y="580"/>
                  </a:lnTo>
                  <a:lnTo>
                    <a:pt x="1622" y="580"/>
                  </a:lnTo>
                  <a:lnTo>
                    <a:pt x="1436" y="822"/>
                  </a:lnTo>
                  <a:lnTo>
                    <a:pt x="1252" y="580"/>
                  </a:lnTo>
                  <a:lnTo>
                    <a:pt x="1000" y="580"/>
                  </a:lnTo>
                  <a:lnTo>
                    <a:pt x="1000" y="580"/>
                  </a:lnTo>
                  <a:lnTo>
                    <a:pt x="976" y="580"/>
                  </a:lnTo>
                  <a:lnTo>
                    <a:pt x="954" y="584"/>
                  </a:lnTo>
                  <a:lnTo>
                    <a:pt x="934" y="590"/>
                  </a:lnTo>
                  <a:lnTo>
                    <a:pt x="912" y="596"/>
                  </a:lnTo>
                  <a:lnTo>
                    <a:pt x="894" y="606"/>
                  </a:lnTo>
                  <a:lnTo>
                    <a:pt x="876" y="616"/>
                  </a:lnTo>
                  <a:lnTo>
                    <a:pt x="858" y="630"/>
                  </a:lnTo>
                  <a:lnTo>
                    <a:pt x="842" y="644"/>
                  </a:lnTo>
                  <a:lnTo>
                    <a:pt x="828" y="660"/>
                  </a:lnTo>
                  <a:lnTo>
                    <a:pt x="816" y="676"/>
                  </a:lnTo>
                  <a:lnTo>
                    <a:pt x="804" y="696"/>
                  </a:lnTo>
                  <a:lnTo>
                    <a:pt x="794" y="714"/>
                  </a:lnTo>
                  <a:lnTo>
                    <a:pt x="788" y="734"/>
                  </a:lnTo>
                  <a:lnTo>
                    <a:pt x="782" y="756"/>
                  </a:lnTo>
                  <a:lnTo>
                    <a:pt x="778" y="778"/>
                  </a:lnTo>
                  <a:lnTo>
                    <a:pt x="778" y="800"/>
                  </a:lnTo>
                  <a:lnTo>
                    <a:pt x="778" y="820"/>
                  </a:lnTo>
                  <a:lnTo>
                    <a:pt x="778" y="910"/>
                  </a:lnTo>
                  <a:lnTo>
                    <a:pt x="778" y="1636"/>
                  </a:lnTo>
                  <a:lnTo>
                    <a:pt x="778" y="1636"/>
                  </a:lnTo>
                  <a:lnTo>
                    <a:pt x="780" y="1658"/>
                  </a:lnTo>
                  <a:lnTo>
                    <a:pt x="786" y="1680"/>
                  </a:lnTo>
                  <a:lnTo>
                    <a:pt x="796" y="1698"/>
                  </a:lnTo>
                  <a:lnTo>
                    <a:pt x="810" y="1714"/>
                  </a:lnTo>
                  <a:lnTo>
                    <a:pt x="826" y="1728"/>
                  </a:lnTo>
                  <a:lnTo>
                    <a:pt x="846" y="1738"/>
                  </a:lnTo>
                  <a:lnTo>
                    <a:pt x="866" y="1746"/>
                  </a:lnTo>
                  <a:lnTo>
                    <a:pt x="888" y="1748"/>
                  </a:lnTo>
                  <a:lnTo>
                    <a:pt x="888" y="1748"/>
                  </a:lnTo>
                  <a:lnTo>
                    <a:pt x="910" y="1746"/>
                  </a:lnTo>
                  <a:lnTo>
                    <a:pt x="932" y="1738"/>
                  </a:lnTo>
                  <a:lnTo>
                    <a:pt x="950" y="1728"/>
                  </a:lnTo>
                  <a:lnTo>
                    <a:pt x="966" y="1714"/>
                  </a:lnTo>
                  <a:lnTo>
                    <a:pt x="980" y="1698"/>
                  </a:lnTo>
                  <a:lnTo>
                    <a:pt x="990" y="1680"/>
                  </a:lnTo>
                  <a:lnTo>
                    <a:pt x="996" y="1658"/>
                  </a:lnTo>
                  <a:lnTo>
                    <a:pt x="1000" y="1636"/>
                  </a:lnTo>
                  <a:lnTo>
                    <a:pt x="1000" y="910"/>
                  </a:lnTo>
                  <a:lnTo>
                    <a:pt x="1000" y="910"/>
                  </a:lnTo>
                  <a:lnTo>
                    <a:pt x="1022" y="926"/>
                  </a:lnTo>
                  <a:lnTo>
                    <a:pt x="1042" y="944"/>
                  </a:lnTo>
                  <a:lnTo>
                    <a:pt x="1060" y="964"/>
                  </a:lnTo>
                  <a:lnTo>
                    <a:pt x="1074" y="986"/>
                  </a:lnTo>
                  <a:lnTo>
                    <a:pt x="1086" y="1010"/>
                  </a:lnTo>
                  <a:lnTo>
                    <a:pt x="1096" y="1036"/>
                  </a:lnTo>
                  <a:lnTo>
                    <a:pt x="1100" y="1064"/>
                  </a:lnTo>
                  <a:lnTo>
                    <a:pt x="1102" y="1092"/>
                  </a:lnTo>
                  <a:lnTo>
                    <a:pt x="1102" y="1194"/>
                  </a:lnTo>
                  <a:lnTo>
                    <a:pt x="1102" y="1194"/>
                  </a:lnTo>
                  <a:lnTo>
                    <a:pt x="1142" y="1184"/>
                  </a:lnTo>
                  <a:lnTo>
                    <a:pt x="1182" y="1174"/>
                  </a:lnTo>
                  <a:lnTo>
                    <a:pt x="1224" y="1164"/>
                  </a:lnTo>
                  <a:lnTo>
                    <a:pt x="1264" y="1158"/>
                  </a:lnTo>
                  <a:lnTo>
                    <a:pt x="1306" y="1152"/>
                  </a:lnTo>
                  <a:lnTo>
                    <a:pt x="1350" y="1148"/>
                  </a:lnTo>
                  <a:lnTo>
                    <a:pt x="1392" y="1146"/>
                  </a:lnTo>
                  <a:lnTo>
                    <a:pt x="1436" y="1144"/>
                  </a:lnTo>
                  <a:lnTo>
                    <a:pt x="1436" y="1144"/>
                  </a:lnTo>
                  <a:lnTo>
                    <a:pt x="1480" y="1146"/>
                  </a:lnTo>
                  <a:lnTo>
                    <a:pt x="1524" y="1148"/>
                  </a:lnTo>
                  <a:lnTo>
                    <a:pt x="1566" y="1152"/>
                  </a:lnTo>
                  <a:lnTo>
                    <a:pt x="1610" y="1158"/>
                  </a:lnTo>
                  <a:lnTo>
                    <a:pt x="1650" y="1164"/>
                  </a:lnTo>
                  <a:lnTo>
                    <a:pt x="1692" y="1174"/>
                  </a:lnTo>
                  <a:lnTo>
                    <a:pt x="1732" y="1184"/>
                  </a:lnTo>
                  <a:lnTo>
                    <a:pt x="1772" y="1196"/>
                  </a:lnTo>
                  <a:lnTo>
                    <a:pt x="1772" y="1104"/>
                  </a:lnTo>
                  <a:lnTo>
                    <a:pt x="1772" y="1104"/>
                  </a:lnTo>
                  <a:lnTo>
                    <a:pt x="1774" y="1076"/>
                  </a:lnTo>
                  <a:lnTo>
                    <a:pt x="1778" y="1048"/>
                  </a:lnTo>
                  <a:lnTo>
                    <a:pt x="1788" y="1022"/>
                  </a:lnTo>
                  <a:lnTo>
                    <a:pt x="1800" y="998"/>
                  </a:lnTo>
                  <a:lnTo>
                    <a:pt x="1814" y="976"/>
                  </a:lnTo>
                  <a:lnTo>
                    <a:pt x="1832" y="956"/>
                  </a:lnTo>
                  <a:lnTo>
                    <a:pt x="1852" y="938"/>
                  </a:lnTo>
                  <a:lnTo>
                    <a:pt x="1874" y="922"/>
                  </a:lnTo>
                  <a:lnTo>
                    <a:pt x="1874" y="1232"/>
                  </a:lnTo>
                  <a:lnTo>
                    <a:pt x="1874" y="1232"/>
                  </a:lnTo>
                  <a:lnTo>
                    <a:pt x="1932" y="1260"/>
                  </a:lnTo>
                  <a:lnTo>
                    <a:pt x="1988" y="1288"/>
                  </a:lnTo>
                  <a:lnTo>
                    <a:pt x="2044" y="1320"/>
                  </a:lnTo>
                  <a:lnTo>
                    <a:pt x="2096" y="1356"/>
                  </a:lnTo>
                  <a:lnTo>
                    <a:pt x="2096" y="1356"/>
                  </a:lnTo>
                  <a:close/>
                </a:path>
              </a:pathLst>
            </a:custGeom>
            <a:solidFill>
              <a:schemeClr val="accent3"/>
            </a:solidFill>
            <a:ln>
              <a:noFill/>
            </a:ln>
            <a:extLst/>
          </p:spPr>
          <p:txBody>
            <a:bodyPr vert="horz" wrap="square" lIns="62185" tIns="31093" rIns="62185" bIns="31093" numCol="1" anchor="t" anchorCtr="0" compatLnSpc="1">
              <a:prstTxWarp prst="textNoShape">
                <a:avLst/>
              </a:prstTxWarp>
            </a:bodyPr>
            <a:lstStyle/>
            <a:p>
              <a:endParaRPr lang="en-GB" sz="1224"/>
            </a:p>
          </p:txBody>
        </p:sp>
      </p:grpSp>
      <p:sp>
        <p:nvSpPr>
          <p:cNvPr id="40" name="Flowchart: Manual Input 2"/>
          <p:cNvSpPr/>
          <p:nvPr/>
        </p:nvSpPr>
        <p:spPr bwMode="ltGray">
          <a:xfrm rot="5400000">
            <a:off x="2665092" y="4247553"/>
            <a:ext cx="538672" cy="9304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chemeClr val="bg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41" name="Flowchart: Manual Input 35"/>
          <p:cNvSpPr/>
          <p:nvPr/>
        </p:nvSpPr>
        <p:spPr bwMode="ltGray">
          <a:xfrm rot="16200000">
            <a:off x="4923324" y="2473420"/>
            <a:ext cx="636613" cy="44674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rgbClr val="7F7F7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43" name="Rectangle 42"/>
          <p:cNvSpPr/>
          <p:nvPr/>
        </p:nvSpPr>
        <p:spPr>
          <a:xfrm>
            <a:off x="1322778" y="4388656"/>
            <a:ext cx="1924354" cy="594778"/>
          </a:xfrm>
          <a:prstGeom prst="rect">
            <a:avLst/>
          </a:prstGeom>
        </p:spPr>
        <p:txBody>
          <a:bodyPr wrap="square">
            <a:spAutoFit/>
          </a:bodyPr>
          <a:lstStyle/>
          <a:p>
            <a:r>
              <a:rPr lang="en-GB" sz="3265" b="1" dirty="0">
                <a:solidFill>
                  <a:srgbClr val="7F7F7F"/>
                </a:solidFill>
              </a:rPr>
              <a:t>GSTR </a:t>
            </a:r>
            <a:r>
              <a:rPr lang="en-GB" sz="3265" b="1" dirty="0" smtClean="0">
                <a:solidFill>
                  <a:srgbClr val="7F7F7F"/>
                </a:solidFill>
              </a:rPr>
              <a:t>10</a:t>
            </a:r>
            <a:endParaRPr lang="en-GB" sz="3265" dirty="0">
              <a:solidFill>
                <a:srgbClr val="7F7F7F"/>
              </a:solidFill>
            </a:endParaRPr>
          </a:p>
        </p:txBody>
      </p:sp>
      <p:sp>
        <p:nvSpPr>
          <p:cNvPr id="44" name="Oval 43"/>
          <p:cNvSpPr/>
          <p:nvPr/>
        </p:nvSpPr>
        <p:spPr bwMode="ltGray">
          <a:xfrm>
            <a:off x="6953621" y="4499264"/>
            <a:ext cx="415602" cy="415602"/>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46" name="Rectangle 45"/>
          <p:cNvSpPr/>
          <p:nvPr/>
        </p:nvSpPr>
        <p:spPr>
          <a:xfrm>
            <a:off x="3405379" y="766386"/>
            <a:ext cx="3243240" cy="461665"/>
          </a:xfrm>
          <a:prstGeom prst="rect">
            <a:avLst/>
          </a:prstGeom>
        </p:spPr>
        <p:txBody>
          <a:bodyPr wrap="square">
            <a:spAutoFit/>
          </a:bodyPr>
          <a:lstStyle/>
          <a:p>
            <a:pPr lvl="0"/>
            <a:r>
              <a:rPr lang="en-US" sz="800" dirty="0" smtClean="0">
                <a:solidFill>
                  <a:schemeClr val="bg1"/>
                </a:solidFill>
              </a:rPr>
              <a:t>It is a monthly return and will be filed by non-resident taxable person. The return would details of import of goods, taxable outward supplies made to registered persons, credit notes, debit notes. </a:t>
            </a:r>
            <a:endParaRPr lang="en-US" sz="800" dirty="0">
              <a:solidFill>
                <a:schemeClr val="bg1"/>
              </a:solidFill>
            </a:endParaRPr>
          </a:p>
        </p:txBody>
      </p:sp>
      <p:sp>
        <p:nvSpPr>
          <p:cNvPr id="47" name="Rectangle 46"/>
          <p:cNvSpPr/>
          <p:nvPr/>
        </p:nvSpPr>
        <p:spPr>
          <a:xfrm>
            <a:off x="3399645" y="4499264"/>
            <a:ext cx="3243240" cy="338554"/>
          </a:xfrm>
          <a:prstGeom prst="rect">
            <a:avLst/>
          </a:prstGeom>
        </p:spPr>
        <p:txBody>
          <a:bodyPr wrap="square">
            <a:spAutoFit/>
          </a:bodyPr>
          <a:lstStyle/>
          <a:p>
            <a:pPr lvl="0"/>
            <a:r>
              <a:rPr lang="en-US" sz="800" dirty="0" smtClean="0">
                <a:solidFill>
                  <a:schemeClr val="bg1"/>
                </a:solidFill>
              </a:rPr>
              <a:t>GSTR-10 is the final return to be filed by a taxable person whose registration has been surrendered or cancelled</a:t>
            </a:r>
            <a:endParaRPr lang="en-US" sz="800" dirty="0">
              <a:solidFill>
                <a:schemeClr val="bg1"/>
              </a:solidFill>
            </a:endParaRPr>
          </a:p>
        </p:txBody>
      </p:sp>
      <p:sp>
        <p:nvSpPr>
          <p:cNvPr id="48" name="Rectangle 47"/>
          <p:cNvSpPr/>
          <p:nvPr/>
        </p:nvSpPr>
        <p:spPr>
          <a:xfrm>
            <a:off x="3405887" y="3754409"/>
            <a:ext cx="3243240" cy="461665"/>
          </a:xfrm>
          <a:prstGeom prst="rect">
            <a:avLst/>
          </a:prstGeom>
        </p:spPr>
        <p:txBody>
          <a:bodyPr wrap="square">
            <a:spAutoFit/>
          </a:bodyPr>
          <a:lstStyle/>
          <a:p>
            <a:pPr lvl="0"/>
            <a:r>
              <a:rPr lang="en-US" sz="800" dirty="0" smtClean="0">
                <a:solidFill>
                  <a:schemeClr val="bg1"/>
                </a:solidFill>
              </a:rPr>
              <a:t>GSTR-9 is the annual return to be furnished by registered persons every year. The return should be submitted by 31</a:t>
            </a:r>
            <a:r>
              <a:rPr lang="en-US" sz="800" baseline="30000" dirty="0" smtClean="0">
                <a:solidFill>
                  <a:schemeClr val="bg1"/>
                </a:solidFill>
              </a:rPr>
              <a:t>st</a:t>
            </a:r>
            <a:r>
              <a:rPr lang="en-US" sz="800" dirty="0" smtClean="0">
                <a:solidFill>
                  <a:schemeClr val="bg1"/>
                </a:solidFill>
              </a:rPr>
              <a:t> December of the next Financial year</a:t>
            </a:r>
            <a:endParaRPr lang="en-US" sz="800" dirty="0">
              <a:solidFill>
                <a:schemeClr val="bg1"/>
              </a:solidFill>
            </a:endParaRPr>
          </a:p>
        </p:txBody>
      </p:sp>
      <p:sp>
        <p:nvSpPr>
          <p:cNvPr id="49" name="Freeform 19"/>
          <p:cNvSpPr>
            <a:spLocks noEditPoints="1"/>
          </p:cNvSpPr>
          <p:nvPr/>
        </p:nvSpPr>
        <p:spPr bwMode="auto">
          <a:xfrm>
            <a:off x="7006836" y="1675469"/>
            <a:ext cx="337083" cy="182995"/>
          </a:xfrm>
          <a:custGeom>
            <a:avLst/>
            <a:gdLst>
              <a:gd name="T0" fmla="*/ 2114 w 2892"/>
              <a:gd name="T1" fmla="*/ 1186 h 1570"/>
              <a:gd name="T2" fmla="*/ 2044 w 2892"/>
              <a:gd name="T3" fmla="*/ 1276 h 1570"/>
              <a:gd name="T4" fmla="*/ 1926 w 2892"/>
              <a:gd name="T5" fmla="*/ 1320 h 1570"/>
              <a:gd name="T6" fmla="*/ 1806 w 2892"/>
              <a:gd name="T7" fmla="*/ 1224 h 1570"/>
              <a:gd name="T8" fmla="*/ 1742 w 2892"/>
              <a:gd name="T9" fmla="*/ 1336 h 1570"/>
              <a:gd name="T10" fmla="*/ 1642 w 2892"/>
              <a:gd name="T11" fmla="*/ 1356 h 1570"/>
              <a:gd name="T12" fmla="*/ 1590 w 2892"/>
              <a:gd name="T13" fmla="*/ 1294 h 1570"/>
              <a:gd name="T14" fmla="*/ 1502 w 2892"/>
              <a:gd name="T15" fmla="*/ 1154 h 1570"/>
              <a:gd name="T16" fmla="*/ 1360 w 2892"/>
              <a:gd name="T17" fmla="*/ 1114 h 1570"/>
              <a:gd name="T18" fmla="*/ 1220 w 2892"/>
              <a:gd name="T19" fmla="*/ 998 h 1570"/>
              <a:gd name="T20" fmla="*/ 1088 w 2892"/>
              <a:gd name="T21" fmla="*/ 916 h 1570"/>
              <a:gd name="T22" fmla="*/ 924 w 2892"/>
              <a:gd name="T23" fmla="*/ 870 h 1570"/>
              <a:gd name="T24" fmla="*/ 576 w 2892"/>
              <a:gd name="T25" fmla="*/ 954 h 1570"/>
              <a:gd name="T26" fmla="*/ 522 w 2892"/>
              <a:gd name="T27" fmla="*/ 826 h 1570"/>
              <a:gd name="T28" fmla="*/ 744 w 2892"/>
              <a:gd name="T29" fmla="*/ 262 h 1570"/>
              <a:gd name="T30" fmla="*/ 946 w 2892"/>
              <a:gd name="T31" fmla="*/ 406 h 1570"/>
              <a:gd name="T32" fmla="*/ 1016 w 2892"/>
              <a:gd name="T33" fmla="*/ 588 h 1570"/>
              <a:gd name="T34" fmla="*/ 1202 w 2892"/>
              <a:gd name="T35" fmla="*/ 670 h 1570"/>
              <a:gd name="T36" fmla="*/ 1516 w 2892"/>
              <a:gd name="T37" fmla="*/ 382 h 1570"/>
              <a:gd name="T38" fmla="*/ 2110 w 2892"/>
              <a:gd name="T39" fmla="*/ 720 h 1570"/>
              <a:gd name="T40" fmla="*/ 2292 w 2892"/>
              <a:gd name="T41" fmla="*/ 1062 h 1570"/>
              <a:gd name="T42" fmla="*/ 2238 w 2892"/>
              <a:gd name="T43" fmla="*/ 1164 h 1570"/>
              <a:gd name="T44" fmla="*/ 872 w 2892"/>
              <a:gd name="T45" fmla="*/ 982 h 1570"/>
              <a:gd name="T46" fmla="*/ 704 w 2892"/>
              <a:gd name="T47" fmla="*/ 1272 h 1570"/>
              <a:gd name="T48" fmla="*/ 738 w 2892"/>
              <a:gd name="T49" fmla="*/ 1378 h 1570"/>
              <a:gd name="T50" fmla="*/ 836 w 2892"/>
              <a:gd name="T51" fmla="*/ 1422 h 1570"/>
              <a:gd name="T52" fmla="*/ 928 w 2892"/>
              <a:gd name="T53" fmla="*/ 1470 h 1570"/>
              <a:gd name="T54" fmla="*/ 1048 w 2892"/>
              <a:gd name="T55" fmla="*/ 1544 h 1570"/>
              <a:gd name="T56" fmla="*/ 1162 w 2892"/>
              <a:gd name="T57" fmla="*/ 1476 h 1570"/>
              <a:gd name="T58" fmla="*/ 1234 w 2892"/>
              <a:gd name="T59" fmla="*/ 1542 h 1570"/>
              <a:gd name="T60" fmla="*/ 1348 w 2892"/>
              <a:gd name="T61" fmla="*/ 1566 h 1570"/>
              <a:gd name="T62" fmla="*/ 1496 w 2892"/>
              <a:gd name="T63" fmla="*/ 1386 h 1570"/>
              <a:gd name="T64" fmla="*/ 1494 w 2892"/>
              <a:gd name="T65" fmla="*/ 1274 h 1570"/>
              <a:gd name="T66" fmla="*/ 1408 w 2892"/>
              <a:gd name="T67" fmla="*/ 1204 h 1570"/>
              <a:gd name="T68" fmla="*/ 1296 w 2892"/>
              <a:gd name="T69" fmla="*/ 1206 h 1570"/>
              <a:gd name="T70" fmla="*/ 1214 w 2892"/>
              <a:gd name="T71" fmla="*/ 1086 h 1570"/>
              <a:gd name="T72" fmla="*/ 1084 w 2892"/>
              <a:gd name="T73" fmla="*/ 1104 h 1570"/>
              <a:gd name="T74" fmla="*/ 1018 w 2892"/>
              <a:gd name="T75" fmla="*/ 972 h 1570"/>
              <a:gd name="T76" fmla="*/ 2764 w 2892"/>
              <a:gd name="T77" fmla="*/ 1290 h 1570"/>
              <a:gd name="T78" fmla="*/ 2892 w 2892"/>
              <a:gd name="T79" fmla="*/ 696 h 1570"/>
              <a:gd name="T80" fmla="*/ 2834 w 2892"/>
              <a:gd name="T81" fmla="*/ 288 h 1570"/>
              <a:gd name="T82" fmla="*/ 178 w 2892"/>
              <a:gd name="T83" fmla="*/ 0 h 1570"/>
              <a:gd name="T84" fmla="*/ 46 w 2892"/>
              <a:gd name="T85" fmla="*/ 330 h 1570"/>
              <a:gd name="T86" fmla="*/ 0 w 2892"/>
              <a:gd name="T87" fmla="*/ 696 h 1570"/>
              <a:gd name="T88" fmla="*/ 276 w 2892"/>
              <a:gd name="T89" fmla="*/ 1334 h 1570"/>
              <a:gd name="T90" fmla="*/ 480 w 2892"/>
              <a:gd name="T91" fmla="*/ 1030 h 1570"/>
              <a:gd name="T92" fmla="*/ 466 w 2892"/>
              <a:gd name="T93" fmla="*/ 1140 h 1570"/>
              <a:gd name="T94" fmla="*/ 534 w 2892"/>
              <a:gd name="T95" fmla="*/ 1226 h 1570"/>
              <a:gd name="T96" fmla="*/ 632 w 2892"/>
              <a:gd name="T97" fmla="*/ 1212 h 1570"/>
              <a:gd name="T98" fmla="*/ 2170 w 2892"/>
              <a:gd name="T99" fmla="*/ 202 h 1570"/>
              <a:gd name="T100" fmla="*/ 1382 w 2892"/>
              <a:gd name="T101" fmla="*/ 14 h 1570"/>
              <a:gd name="T102" fmla="*/ 1356 w 2892"/>
              <a:gd name="T103" fmla="*/ 12 h 1570"/>
              <a:gd name="T104" fmla="*/ 1204 w 2892"/>
              <a:gd name="T105" fmla="*/ 74 h 1570"/>
              <a:gd name="T106" fmla="*/ 1034 w 2892"/>
              <a:gd name="T107" fmla="*/ 426 h 1570"/>
              <a:gd name="T108" fmla="*/ 1104 w 2892"/>
              <a:gd name="T109" fmla="*/ 552 h 1570"/>
              <a:gd name="T110" fmla="*/ 1246 w 2892"/>
              <a:gd name="T111" fmla="*/ 578 h 1570"/>
              <a:gd name="T112" fmla="*/ 2098 w 2892"/>
              <a:gd name="T113" fmla="*/ 590 h 1570"/>
              <a:gd name="T114" fmla="*/ 2314 w 2892"/>
              <a:gd name="T115" fmla="*/ 890 h 1570"/>
              <a:gd name="T116" fmla="*/ 2356 w 2892"/>
              <a:gd name="T117" fmla="*/ 76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2" h="1570">
                <a:moveTo>
                  <a:pt x="2226" y="1172"/>
                </a:moveTo>
                <a:lnTo>
                  <a:pt x="2226" y="1172"/>
                </a:lnTo>
                <a:lnTo>
                  <a:pt x="2210" y="1180"/>
                </a:lnTo>
                <a:lnTo>
                  <a:pt x="2192" y="1186"/>
                </a:lnTo>
                <a:lnTo>
                  <a:pt x="2174" y="1190"/>
                </a:lnTo>
                <a:lnTo>
                  <a:pt x="2156" y="1192"/>
                </a:lnTo>
                <a:lnTo>
                  <a:pt x="2156" y="1192"/>
                </a:lnTo>
                <a:lnTo>
                  <a:pt x="2134" y="1190"/>
                </a:lnTo>
                <a:lnTo>
                  <a:pt x="2114" y="1186"/>
                </a:lnTo>
                <a:lnTo>
                  <a:pt x="2096" y="1178"/>
                </a:lnTo>
                <a:lnTo>
                  <a:pt x="2078" y="1166"/>
                </a:lnTo>
                <a:lnTo>
                  <a:pt x="2078" y="1166"/>
                </a:lnTo>
                <a:lnTo>
                  <a:pt x="2078" y="1186"/>
                </a:lnTo>
                <a:lnTo>
                  <a:pt x="2076" y="1206"/>
                </a:lnTo>
                <a:lnTo>
                  <a:pt x="2072" y="1224"/>
                </a:lnTo>
                <a:lnTo>
                  <a:pt x="2066" y="1242"/>
                </a:lnTo>
                <a:lnTo>
                  <a:pt x="2056" y="1260"/>
                </a:lnTo>
                <a:lnTo>
                  <a:pt x="2044" y="1276"/>
                </a:lnTo>
                <a:lnTo>
                  <a:pt x="2030" y="1290"/>
                </a:lnTo>
                <a:lnTo>
                  <a:pt x="2014" y="1302"/>
                </a:lnTo>
                <a:lnTo>
                  <a:pt x="2014" y="1302"/>
                </a:lnTo>
                <a:lnTo>
                  <a:pt x="1996" y="1310"/>
                </a:lnTo>
                <a:lnTo>
                  <a:pt x="1978" y="1316"/>
                </a:lnTo>
                <a:lnTo>
                  <a:pt x="1960" y="1320"/>
                </a:lnTo>
                <a:lnTo>
                  <a:pt x="1942" y="1322"/>
                </a:lnTo>
                <a:lnTo>
                  <a:pt x="1942" y="1322"/>
                </a:lnTo>
                <a:lnTo>
                  <a:pt x="1926" y="1320"/>
                </a:lnTo>
                <a:lnTo>
                  <a:pt x="1908" y="1318"/>
                </a:lnTo>
                <a:lnTo>
                  <a:pt x="1892" y="1312"/>
                </a:lnTo>
                <a:lnTo>
                  <a:pt x="1878" y="1306"/>
                </a:lnTo>
                <a:lnTo>
                  <a:pt x="1862" y="1296"/>
                </a:lnTo>
                <a:lnTo>
                  <a:pt x="1850" y="1284"/>
                </a:lnTo>
                <a:lnTo>
                  <a:pt x="1838" y="1272"/>
                </a:lnTo>
                <a:lnTo>
                  <a:pt x="1826" y="1256"/>
                </a:lnTo>
                <a:lnTo>
                  <a:pt x="1806" y="1224"/>
                </a:lnTo>
                <a:lnTo>
                  <a:pt x="1806" y="1224"/>
                </a:lnTo>
                <a:lnTo>
                  <a:pt x="1806" y="1240"/>
                </a:lnTo>
                <a:lnTo>
                  <a:pt x="1802" y="1256"/>
                </a:lnTo>
                <a:lnTo>
                  <a:pt x="1796" y="1272"/>
                </a:lnTo>
                <a:lnTo>
                  <a:pt x="1788" y="1288"/>
                </a:lnTo>
                <a:lnTo>
                  <a:pt x="1780" y="1302"/>
                </a:lnTo>
                <a:lnTo>
                  <a:pt x="1768" y="1314"/>
                </a:lnTo>
                <a:lnTo>
                  <a:pt x="1756" y="1326"/>
                </a:lnTo>
                <a:lnTo>
                  <a:pt x="1742" y="1336"/>
                </a:lnTo>
                <a:lnTo>
                  <a:pt x="1742" y="1336"/>
                </a:lnTo>
                <a:lnTo>
                  <a:pt x="1726" y="1344"/>
                </a:lnTo>
                <a:lnTo>
                  <a:pt x="1708" y="1350"/>
                </a:lnTo>
                <a:lnTo>
                  <a:pt x="1690" y="1354"/>
                </a:lnTo>
                <a:lnTo>
                  <a:pt x="1672" y="1356"/>
                </a:lnTo>
                <a:lnTo>
                  <a:pt x="1672" y="1356"/>
                </a:lnTo>
                <a:lnTo>
                  <a:pt x="1654" y="1354"/>
                </a:lnTo>
                <a:lnTo>
                  <a:pt x="1654" y="1354"/>
                </a:lnTo>
                <a:lnTo>
                  <a:pt x="1642" y="1356"/>
                </a:lnTo>
                <a:lnTo>
                  <a:pt x="1642" y="1356"/>
                </a:lnTo>
                <a:lnTo>
                  <a:pt x="1638" y="1356"/>
                </a:lnTo>
                <a:lnTo>
                  <a:pt x="1638" y="1356"/>
                </a:lnTo>
                <a:lnTo>
                  <a:pt x="1626" y="1356"/>
                </a:lnTo>
                <a:lnTo>
                  <a:pt x="1614" y="1354"/>
                </a:lnTo>
                <a:lnTo>
                  <a:pt x="1592" y="1348"/>
                </a:lnTo>
                <a:lnTo>
                  <a:pt x="1592" y="1348"/>
                </a:lnTo>
                <a:lnTo>
                  <a:pt x="1594" y="1330"/>
                </a:lnTo>
                <a:lnTo>
                  <a:pt x="1592" y="1312"/>
                </a:lnTo>
                <a:lnTo>
                  <a:pt x="1590" y="1294"/>
                </a:lnTo>
                <a:lnTo>
                  <a:pt x="1586" y="1276"/>
                </a:lnTo>
                <a:lnTo>
                  <a:pt x="1586" y="1276"/>
                </a:lnTo>
                <a:lnTo>
                  <a:pt x="1580" y="1254"/>
                </a:lnTo>
                <a:lnTo>
                  <a:pt x="1572" y="1234"/>
                </a:lnTo>
                <a:lnTo>
                  <a:pt x="1560" y="1216"/>
                </a:lnTo>
                <a:lnTo>
                  <a:pt x="1548" y="1198"/>
                </a:lnTo>
                <a:lnTo>
                  <a:pt x="1534" y="1182"/>
                </a:lnTo>
                <a:lnTo>
                  <a:pt x="1520" y="1168"/>
                </a:lnTo>
                <a:lnTo>
                  <a:pt x="1502" y="1154"/>
                </a:lnTo>
                <a:lnTo>
                  <a:pt x="1484" y="1142"/>
                </a:lnTo>
                <a:lnTo>
                  <a:pt x="1484" y="1142"/>
                </a:lnTo>
                <a:lnTo>
                  <a:pt x="1458" y="1130"/>
                </a:lnTo>
                <a:lnTo>
                  <a:pt x="1432" y="1120"/>
                </a:lnTo>
                <a:lnTo>
                  <a:pt x="1404" y="1114"/>
                </a:lnTo>
                <a:lnTo>
                  <a:pt x="1376" y="1112"/>
                </a:lnTo>
                <a:lnTo>
                  <a:pt x="1376" y="1112"/>
                </a:lnTo>
                <a:lnTo>
                  <a:pt x="1360" y="1114"/>
                </a:lnTo>
                <a:lnTo>
                  <a:pt x="1360" y="1114"/>
                </a:lnTo>
                <a:lnTo>
                  <a:pt x="1344" y="1086"/>
                </a:lnTo>
                <a:lnTo>
                  <a:pt x="1324" y="1060"/>
                </a:lnTo>
                <a:lnTo>
                  <a:pt x="1312" y="1050"/>
                </a:lnTo>
                <a:lnTo>
                  <a:pt x="1300" y="1038"/>
                </a:lnTo>
                <a:lnTo>
                  <a:pt x="1288" y="1030"/>
                </a:lnTo>
                <a:lnTo>
                  <a:pt x="1274" y="1020"/>
                </a:lnTo>
                <a:lnTo>
                  <a:pt x="1274" y="1020"/>
                </a:lnTo>
                <a:lnTo>
                  <a:pt x="1248" y="1008"/>
                </a:lnTo>
                <a:lnTo>
                  <a:pt x="1220" y="998"/>
                </a:lnTo>
                <a:lnTo>
                  <a:pt x="1192" y="992"/>
                </a:lnTo>
                <a:lnTo>
                  <a:pt x="1164" y="990"/>
                </a:lnTo>
                <a:lnTo>
                  <a:pt x="1164" y="990"/>
                </a:lnTo>
                <a:lnTo>
                  <a:pt x="1148" y="992"/>
                </a:lnTo>
                <a:lnTo>
                  <a:pt x="1148" y="992"/>
                </a:lnTo>
                <a:lnTo>
                  <a:pt x="1132" y="964"/>
                </a:lnTo>
                <a:lnTo>
                  <a:pt x="1112" y="938"/>
                </a:lnTo>
                <a:lnTo>
                  <a:pt x="1102" y="928"/>
                </a:lnTo>
                <a:lnTo>
                  <a:pt x="1088" y="916"/>
                </a:lnTo>
                <a:lnTo>
                  <a:pt x="1076" y="908"/>
                </a:lnTo>
                <a:lnTo>
                  <a:pt x="1062" y="898"/>
                </a:lnTo>
                <a:lnTo>
                  <a:pt x="1062" y="898"/>
                </a:lnTo>
                <a:lnTo>
                  <a:pt x="1036" y="886"/>
                </a:lnTo>
                <a:lnTo>
                  <a:pt x="1010" y="876"/>
                </a:lnTo>
                <a:lnTo>
                  <a:pt x="982" y="870"/>
                </a:lnTo>
                <a:lnTo>
                  <a:pt x="952" y="868"/>
                </a:lnTo>
                <a:lnTo>
                  <a:pt x="952" y="868"/>
                </a:lnTo>
                <a:lnTo>
                  <a:pt x="924" y="870"/>
                </a:lnTo>
                <a:lnTo>
                  <a:pt x="896" y="876"/>
                </a:lnTo>
                <a:lnTo>
                  <a:pt x="868" y="886"/>
                </a:lnTo>
                <a:lnTo>
                  <a:pt x="842" y="898"/>
                </a:lnTo>
                <a:lnTo>
                  <a:pt x="820" y="914"/>
                </a:lnTo>
                <a:lnTo>
                  <a:pt x="798" y="932"/>
                </a:lnTo>
                <a:lnTo>
                  <a:pt x="778" y="954"/>
                </a:lnTo>
                <a:lnTo>
                  <a:pt x="762" y="978"/>
                </a:lnTo>
                <a:lnTo>
                  <a:pt x="726" y="1042"/>
                </a:lnTo>
                <a:lnTo>
                  <a:pt x="576" y="954"/>
                </a:lnTo>
                <a:lnTo>
                  <a:pt x="576" y="954"/>
                </a:lnTo>
                <a:lnTo>
                  <a:pt x="560" y="944"/>
                </a:lnTo>
                <a:lnTo>
                  <a:pt x="546" y="930"/>
                </a:lnTo>
                <a:lnTo>
                  <a:pt x="536" y="916"/>
                </a:lnTo>
                <a:lnTo>
                  <a:pt x="526" y="900"/>
                </a:lnTo>
                <a:lnTo>
                  <a:pt x="522" y="882"/>
                </a:lnTo>
                <a:lnTo>
                  <a:pt x="518" y="864"/>
                </a:lnTo>
                <a:lnTo>
                  <a:pt x="518" y="846"/>
                </a:lnTo>
                <a:lnTo>
                  <a:pt x="522" y="826"/>
                </a:lnTo>
                <a:lnTo>
                  <a:pt x="660" y="340"/>
                </a:lnTo>
                <a:lnTo>
                  <a:pt x="660" y="340"/>
                </a:lnTo>
                <a:lnTo>
                  <a:pt x="666" y="324"/>
                </a:lnTo>
                <a:lnTo>
                  <a:pt x="674" y="308"/>
                </a:lnTo>
                <a:lnTo>
                  <a:pt x="686" y="296"/>
                </a:lnTo>
                <a:lnTo>
                  <a:pt x="698" y="284"/>
                </a:lnTo>
                <a:lnTo>
                  <a:pt x="712" y="274"/>
                </a:lnTo>
                <a:lnTo>
                  <a:pt x="728" y="266"/>
                </a:lnTo>
                <a:lnTo>
                  <a:pt x="744" y="262"/>
                </a:lnTo>
                <a:lnTo>
                  <a:pt x="762" y="258"/>
                </a:lnTo>
                <a:lnTo>
                  <a:pt x="1004" y="246"/>
                </a:lnTo>
                <a:lnTo>
                  <a:pt x="982" y="286"/>
                </a:lnTo>
                <a:lnTo>
                  <a:pt x="982" y="286"/>
                </a:lnTo>
                <a:lnTo>
                  <a:pt x="970" y="308"/>
                </a:lnTo>
                <a:lnTo>
                  <a:pt x="960" y="332"/>
                </a:lnTo>
                <a:lnTo>
                  <a:pt x="954" y="356"/>
                </a:lnTo>
                <a:lnTo>
                  <a:pt x="948" y="380"/>
                </a:lnTo>
                <a:lnTo>
                  <a:pt x="946" y="406"/>
                </a:lnTo>
                <a:lnTo>
                  <a:pt x="948" y="430"/>
                </a:lnTo>
                <a:lnTo>
                  <a:pt x="950" y="456"/>
                </a:lnTo>
                <a:lnTo>
                  <a:pt x="956" y="480"/>
                </a:lnTo>
                <a:lnTo>
                  <a:pt x="956" y="480"/>
                </a:lnTo>
                <a:lnTo>
                  <a:pt x="964" y="504"/>
                </a:lnTo>
                <a:lnTo>
                  <a:pt x="974" y="528"/>
                </a:lnTo>
                <a:lnTo>
                  <a:pt x="986" y="550"/>
                </a:lnTo>
                <a:lnTo>
                  <a:pt x="1000" y="570"/>
                </a:lnTo>
                <a:lnTo>
                  <a:pt x="1016" y="588"/>
                </a:lnTo>
                <a:lnTo>
                  <a:pt x="1034" y="606"/>
                </a:lnTo>
                <a:lnTo>
                  <a:pt x="1054" y="622"/>
                </a:lnTo>
                <a:lnTo>
                  <a:pt x="1074" y="636"/>
                </a:lnTo>
                <a:lnTo>
                  <a:pt x="1074" y="636"/>
                </a:lnTo>
                <a:lnTo>
                  <a:pt x="1104" y="650"/>
                </a:lnTo>
                <a:lnTo>
                  <a:pt x="1136" y="660"/>
                </a:lnTo>
                <a:lnTo>
                  <a:pt x="1170" y="668"/>
                </a:lnTo>
                <a:lnTo>
                  <a:pt x="1202" y="670"/>
                </a:lnTo>
                <a:lnTo>
                  <a:pt x="1202" y="670"/>
                </a:lnTo>
                <a:lnTo>
                  <a:pt x="1236" y="668"/>
                </a:lnTo>
                <a:lnTo>
                  <a:pt x="1270" y="660"/>
                </a:lnTo>
                <a:lnTo>
                  <a:pt x="1300" y="650"/>
                </a:lnTo>
                <a:lnTo>
                  <a:pt x="1330" y="636"/>
                </a:lnTo>
                <a:lnTo>
                  <a:pt x="1358" y="616"/>
                </a:lnTo>
                <a:lnTo>
                  <a:pt x="1382" y="594"/>
                </a:lnTo>
                <a:lnTo>
                  <a:pt x="1406" y="570"/>
                </a:lnTo>
                <a:lnTo>
                  <a:pt x="1424" y="542"/>
                </a:lnTo>
                <a:lnTo>
                  <a:pt x="1516" y="382"/>
                </a:lnTo>
                <a:lnTo>
                  <a:pt x="2058" y="666"/>
                </a:lnTo>
                <a:lnTo>
                  <a:pt x="2058" y="666"/>
                </a:lnTo>
                <a:lnTo>
                  <a:pt x="2070" y="674"/>
                </a:lnTo>
                <a:lnTo>
                  <a:pt x="2082" y="684"/>
                </a:lnTo>
                <a:lnTo>
                  <a:pt x="2092" y="694"/>
                </a:lnTo>
                <a:lnTo>
                  <a:pt x="2100" y="708"/>
                </a:lnTo>
                <a:lnTo>
                  <a:pt x="2100" y="708"/>
                </a:lnTo>
                <a:lnTo>
                  <a:pt x="2110" y="720"/>
                </a:lnTo>
                <a:lnTo>
                  <a:pt x="2110" y="720"/>
                </a:lnTo>
                <a:lnTo>
                  <a:pt x="2114" y="728"/>
                </a:lnTo>
                <a:lnTo>
                  <a:pt x="2272" y="984"/>
                </a:lnTo>
                <a:lnTo>
                  <a:pt x="2272" y="984"/>
                </a:lnTo>
                <a:lnTo>
                  <a:pt x="2278" y="996"/>
                </a:lnTo>
                <a:lnTo>
                  <a:pt x="2284" y="1010"/>
                </a:lnTo>
                <a:lnTo>
                  <a:pt x="2288" y="1022"/>
                </a:lnTo>
                <a:lnTo>
                  <a:pt x="2290" y="1036"/>
                </a:lnTo>
                <a:lnTo>
                  <a:pt x="2292" y="1048"/>
                </a:lnTo>
                <a:lnTo>
                  <a:pt x="2292" y="1062"/>
                </a:lnTo>
                <a:lnTo>
                  <a:pt x="2290" y="1074"/>
                </a:lnTo>
                <a:lnTo>
                  <a:pt x="2288" y="1088"/>
                </a:lnTo>
                <a:lnTo>
                  <a:pt x="2284" y="1100"/>
                </a:lnTo>
                <a:lnTo>
                  <a:pt x="2280" y="1112"/>
                </a:lnTo>
                <a:lnTo>
                  <a:pt x="2274" y="1124"/>
                </a:lnTo>
                <a:lnTo>
                  <a:pt x="2266" y="1134"/>
                </a:lnTo>
                <a:lnTo>
                  <a:pt x="2258" y="1146"/>
                </a:lnTo>
                <a:lnTo>
                  <a:pt x="2248" y="1154"/>
                </a:lnTo>
                <a:lnTo>
                  <a:pt x="2238" y="1164"/>
                </a:lnTo>
                <a:lnTo>
                  <a:pt x="2226" y="1172"/>
                </a:lnTo>
                <a:lnTo>
                  <a:pt x="2226" y="1172"/>
                </a:lnTo>
                <a:close/>
                <a:moveTo>
                  <a:pt x="952" y="954"/>
                </a:moveTo>
                <a:lnTo>
                  <a:pt x="952" y="954"/>
                </a:lnTo>
                <a:lnTo>
                  <a:pt x="936" y="956"/>
                </a:lnTo>
                <a:lnTo>
                  <a:pt x="918" y="960"/>
                </a:lnTo>
                <a:lnTo>
                  <a:pt x="902" y="964"/>
                </a:lnTo>
                <a:lnTo>
                  <a:pt x="886" y="972"/>
                </a:lnTo>
                <a:lnTo>
                  <a:pt x="872" y="982"/>
                </a:lnTo>
                <a:lnTo>
                  <a:pt x="860" y="994"/>
                </a:lnTo>
                <a:lnTo>
                  <a:pt x="848" y="1006"/>
                </a:lnTo>
                <a:lnTo>
                  <a:pt x="838" y="1022"/>
                </a:lnTo>
                <a:lnTo>
                  <a:pt x="722" y="1222"/>
                </a:lnTo>
                <a:lnTo>
                  <a:pt x="722" y="1222"/>
                </a:lnTo>
                <a:lnTo>
                  <a:pt x="716" y="1234"/>
                </a:lnTo>
                <a:lnTo>
                  <a:pt x="710" y="1246"/>
                </a:lnTo>
                <a:lnTo>
                  <a:pt x="706" y="1260"/>
                </a:lnTo>
                <a:lnTo>
                  <a:pt x="704" y="1272"/>
                </a:lnTo>
                <a:lnTo>
                  <a:pt x="704" y="1284"/>
                </a:lnTo>
                <a:lnTo>
                  <a:pt x="704" y="1298"/>
                </a:lnTo>
                <a:lnTo>
                  <a:pt x="706" y="1310"/>
                </a:lnTo>
                <a:lnTo>
                  <a:pt x="708" y="1322"/>
                </a:lnTo>
                <a:lnTo>
                  <a:pt x="712" y="1336"/>
                </a:lnTo>
                <a:lnTo>
                  <a:pt x="718" y="1346"/>
                </a:lnTo>
                <a:lnTo>
                  <a:pt x="724" y="1358"/>
                </a:lnTo>
                <a:lnTo>
                  <a:pt x="730" y="1368"/>
                </a:lnTo>
                <a:lnTo>
                  <a:pt x="738" y="1378"/>
                </a:lnTo>
                <a:lnTo>
                  <a:pt x="748" y="1388"/>
                </a:lnTo>
                <a:lnTo>
                  <a:pt x="758" y="1396"/>
                </a:lnTo>
                <a:lnTo>
                  <a:pt x="770" y="1404"/>
                </a:lnTo>
                <a:lnTo>
                  <a:pt x="770" y="1404"/>
                </a:lnTo>
                <a:lnTo>
                  <a:pt x="786" y="1412"/>
                </a:lnTo>
                <a:lnTo>
                  <a:pt x="802" y="1416"/>
                </a:lnTo>
                <a:lnTo>
                  <a:pt x="820" y="1420"/>
                </a:lnTo>
                <a:lnTo>
                  <a:pt x="836" y="1422"/>
                </a:lnTo>
                <a:lnTo>
                  <a:pt x="836" y="1422"/>
                </a:lnTo>
                <a:lnTo>
                  <a:pt x="858" y="1420"/>
                </a:lnTo>
                <a:lnTo>
                  <a:pt x="878" y="1414"/>
                </a:lnTo>
                <a:lnTo>
                  <a:pt x="898" y="1406"/>
                </a:lnTo>
                <a:lnTo>
                  <a:pt x="916" y="1396"/>
                </a:lnTo>
                <a:lnTo>
                  <a:pt x="916" y="1396"/>
                </a:lnTo>
                <a:lnTo>
                  <a:pt x="916" y="1414"/>
                </a:lnTo>
                <a:lnTo>
                  <a:pt x="916" y="1434"/>
                </a:lnTo>
                <a:lnTo>
                  <a:pt x="922" y="1452"/>
                </a:lnTo>
                <a:lnTo>
                  <a:pt x="928" y="1470"/>
                </a:lnTo>
                <a:lnTo>
                  <a:pt x="938" y="1486"/>
                </a:lnTo>
                <a:lnTo>
                  <a:pt x="950" y="1500"/>
                </a:lnTo>
                <a:lnTo>
                  <a:pt x="964" y="1514"/>
                </a:lnTo>
                <a:lnTo>
                  <a:pt x="982" y="1526"/>
                </a:lnTo>
                <a:lnTo>
                  <a:pt x="982" y="1526"/>
                </a:lnTo>
                <a:lnTo>
                  <a:pt x="998" y="1534"/>
                </a:lnTo>
                <a:lnTo>
                  <a:pt x="1014" y="1540"/>
                </a:lnTo>
                <a:lnTo>
                  <a:pt x="1030" y="1542"/>
                </a:lnTo>
                <a:lnTo>
                  <a:pt x="1048" y="1544"/>
                </a:lnTo>
                <a:lnTo>
                  <a:pt x="1048" y="1544"/>
                </a:lnTo>
                <a:lnTo>
                  <a:pt x="1064" y="1542"/>
                </a:lnTo>
                <a:lnTo>
                  <a:pt x="1082" y="1538"/>
                </a:lnTo>
                <a:lnTo>
                  <a:pt x="1098" y="1534"/>
                </a:lnTo>
                <a:lnTo>
                  <a:pt x="1114" y="1526"/>
                </a:lnTo>
                <a:lnTo>
                  <a:pt x="1128" y="1516"/>
                </a:lnTo>
                <a:lnTo>
                  <a:pt x="1142" y="1506"/>
                </a:lnTo>
                <a:lnTo>
                  <a:pt x="1152" y="1492"/>
                </a:lnTo>
                <a:lnTo>
                  <a:pt x="1162" y="1476"/>
                </a:lnTo>
                <a:lnTo>
                  <a:pt x="1182" y="1444"/>
                </a:lnTo>
                <a:lnTo>
                  <a:pt x="1182" y="1444"/>
                </a:lnTo>
                <a:lnTo>
                  <a:pt x="1184" y="1460"/>
                </a:lnTo>
                <a:lnTo>
                  <a:pt x="1188" y="1476"/>
                </a:lnTo>
                <a:lnTo>
                  <a:pt x="1192" y="1492"/>
                </a:lnTo>
                <a:lnTo>
                  <a:pt x="1200" y="1506"/>
                </a:lnTo>
                <a:lnTo>
                  <a:pt x="1210" y="1520"/>
                </a:lnTo>
                <a:lnTo>
                  <a:pt x="1220" y="1532"/>
                </a:lnTo>
                <a:lnTo>
                  <a:pt x="1234" y="1542"/>
                </a:lnTo>
                <a:lnTo>
                  <a:pt x="1248" y="1552"/>
                </a:lnTo>
                <a:lnTo>
                  <a:pt x="1248" y="1552"/>
                </a:lnTo>
                <a:lnTo>
                  <a:pt x="1264" y="1560"/>
                </a:lnTo>
                <a:lnTo>
                  <a:pt x="1280" y="1566"/>
                </a:lnTo>
                <a:lnTo>
                  <a:pt x="1296" y="1570"/>
                </a:lnTo>
                <a:lnTo>
                  <a:pt x="1314" y="1570"/>
                </a:lnTo>
                <a:lnTo>
                  <a:pt x="1314" y="1570"/>
                </a:lnTo>
                <a:lnTo>
                  <a:pt x="1332" y="1570"/>
                </a:lnTo>
                <a:lnTo>
                  <a:pt x="1348" y="1566"/>
                </a:lnTo>
                <a:lnTo>
                  <a:pt x="1364" y="1560"/>
                </a:lnTo>
                <a:lnTo>
                  <a:pt x="1380" y="1552"/>
                </a:lnTo>
                <a:lnTo>
                  <a:pt x="1394" y="1544"/>
                </a:lnTo>
                <a:lnTo>
                  <a:pt x="1408" y="1532"/>
                </a:lnTo>
                <a:lnTo>
                  <a:pt x="1418" y="1518"/>
                </a:lnTo>
                <a:lnTo>
                  <a:pt x="1430" y="1504"/>
                </a:lnTo>
                <a:lnTo>
                  <a:pt x="1490" y="1398"/>
                </a:lnTo>
                <a:lnTo>
                  <a:pt x="1490" y="1398"/>
                </a:lnTo>
                <a:lnTo>
                  <a:pt x="1496" y="1386"/>
                </a:lnTo>
                <a:lnTo>
                  <a:pt x="1502" y="1374"/>
                </a:lnTo>
                <a:lnTo>
                  <a:pt x="1504" y="1362"/>
                </a:lnTo>
                <a:lnTo>
                  <a:pt x="1506" y="1348"/>
                </a:lnTo>
                <a:lnTo>
                  <a:pt x="1508" y="1336"/>
                </a:lnTo>
                <a:lnTo>
                  <a:pt x="1508" y="1322"/>
                </a:lnTo>
                <a:lnTo>
                  <a:pt x="1506" y="1310"/>
                </a:lnTo>
                <a:lnTo>
                  <a:pt x="1504" y="1298"/>
                </a:lnTo>
                <a:lnTo>
                  <a:pt x="1500" y="1286"/>
                </a:lnTo>
                <a:lnTo>
                  <a:pt x="1494" y="1274"/>
                </a:lnTo>
                <a:lnTo>
                  <a:pt x="1488" y="1262"/>
                </a:lnTo>
                <a:lnTo>
                  <a:pt x="1480" y="1252"/>
                </a:lnTo>
                <a:lnTo>
                  <a:pt x="1472" y="1242"/>
                </a:lnTo>
                <a:lnTo>
                  <a:pt x="1464" y="1232"/>
                </a:lnTo>
                <a:lnTo>
                  <a:pt x="1452" y="1224"/>
                </a:lnTo>
                <a:lnTo>
                  <a:pt x="1442" y="1216"/>
                </a:lnTo>
                <a:lnTo>
                  <a:pt x="1442" y="1216"/>
                </a:lnTo>
                <a:lnTo>
                  <a:pt x="1426" y="1208"/>
                </a:lnTo>
                <a:lnTo>
                  <a:pt x="1408" y="1204"/>
                </a:lnTo>
                <a:lnTo>
                  <a:pt x="1392" y="1200"/>
                </a:lnTo>
                <a:lnTo>
                  <a:pt x="1376" y="1200"/>
                </a:lnTo>
                <a:lnTo>
                  <a:pt x="1376" y="1200"/>
                </a:lnTo>
                <a:lnTo>
                  <a:pt x="1354" y="1200"/>
                </a:lnTo>
                <a:lnTo>
                  <a:pt x="1334" y="1206"/>
                </a:lnTo>
                <a:lnTo>
                  <a:pt x="1314" y="1214"/>
                </a:lnTo>
                <a:lnTo>
                  <a:pt x="1296" y="1226"/>
                </a:lnTo>
                <a:lnTo>
                  <a:pt x="1296" y="1226"/>
                </a:lnTo>
                <a:lnTo>
                  <a:pt x="1296" y="1206"/>
                </a:lnTo>
                <a:lnTo>
                  <a:pt x="1294" y="1188"/>
                </a:lnTo>
                <a:lnTo>
                  <a:pt x="1290" y="1168"/>
                </a:lnTo>
                <a:lnTo>
                  <a:pt x="1282" y="1152"/>
                </a:lnTo>
                <a:lnTo>
                  <a:pt x="1274" y="1134"/>
                </a:lnTo>
                <a:lnTo>
                  <a:pt x="1262" y="1120"/>
                </a:lnTo>
                <a:lnTo>
                  <a:pt x="1246" y="1106"/>
                </a:lnTo>
                <a:lnTo>
                  <a:pt x="1230" y="1094"/>
                </a:lnTo>
                <a:lnTo>
                  <a:pt x="1230" y="1094"/>
                </a:lnTo>
                <a:lnTo>
                  <a:pt x="1214" y="1086"/>
                </a:lnTo>
                <a:lnTo>
                  <a:pt x="1198" y="1082"/>
                </a:lnTo>
                <a:lnTo>
                  <a:pt x="1180" y="1078"/>
                </a:lnTo>
                <a:lnTo>
                  <a:pt x="1164" y="1078"/>
                </a:lnTo>
                <a:lnTo>
                  <a:pt x="1164" y="1078"/>
                </a:lnTo>
                <a:lnTo>
                  <a:pt x="1142" y="1078"/>
                </a:lnTo>
                <a:lnTo>
                  <a:pt x="1122" y="1084"/>
                </a:lnTo>
                <a:lnTo>
                  <a:pt x="1102" y="1092"/>
                </a:lnTo>
                <a:lnTo>
                  <a:pt x="1084" y="1104"/>
                </a:lnTo>
                <a:lnTo>
                  <a:pt x="1084" y="1104"/>
                </a:lnTo>
                <a:lnTo>
                  <a:pt x="1086" y="1084"/>
                </a:lnTo>
                <a:lnTo>
                  <a:pt x="1084" y="1066"/>
                </a:lnTo>
                <a:lnTo>
                  <a:pt x="1078" y="1046"/>
                </a:lnTo>
                <a:lnTo>
                  <a:pt x="1072" y="1030"/>
                </a:lnTo>
                <a:lnTo>
                  <a:pt x="1062" y="1012"/>
                </a:lnTo>
                <a:lnTo>
                  <a:pt x="1050" y="998"/>
                </a:lnTo>
                <a:lnTo>
                  <a:pt x="1036" y="984"/>
                </a:lnTo>
                <a:lnTo>
                  <a:pt x="1018" y="972"/>
                </a:lnTo>
                <a:lnTo>
                  <a:pt x="1018" y="972"/>
                </a:lnTo>
                <a:lnTo>
                  <a:pt x="1002" y="964"/>
                </a:lnTo>
                <a:lnTo>
                  <a:pt x="986" y="960"/>
                </a:lnTo>
                <a:lnTo>
                  <a:pt x="970" y="956"/>
                </a:lnTo>
                <a:lnTo>
                  <a:pt x="952" y="954"/>
                </a:lnTo>
                <a:close/>
                <a:moveTo>
                  <a:pt x="2714" y="0"/>
                </a:moveTo>
                <a:lnTo>
                  <a:pt x="2260" y="136"/>
                </a:lnTo>
                <a:lnTo>
                  <a:pt x="2616" y="1334"/>
                </a:lnTo>
                <a:lnTo>
                  <a:pt x="2764" y="1290"/>
                </a:lnTo>
                <a:lnTo>
                  <a:pt x="2764" y="1290"/>
                </a:lnTo>
                <a:lnTo>
                  <a:pt x="2792" y="1220"/>
                </a:lnTo>
                <a:lnTo>
                  <a:pt x="2818" y="1150"/>
                </a:lnTo>
                <a:lnTo>
                  <a:pt x="2840" y="1078"/>
                </a:lnTo>
                <a:lnTo>
                  <a:pt x="2858" y="1004"/>
                </a:lnTo>
                <a:lnTo>
                  <a:pt x="2872" y="928"/>
                </a:lnTo>
                <a:lnTo>
                  <a:pt x="2884" y="852"/>
                </a:lnTo>
                <a:lnTo>
                  <a:pt x="2890" y="774"/>
                </a:lnTo>
                <a:lnTo>
                  <a:pt x="2892" y="696"/>
                </a:lnTo>
                <a:lnTo>
                  <a:pt x="2892" y="696"/>
                </a:lnTo>
                <a:lnTo>
                  <a:pt x="2890" y="648"/>
                </a:lnTo>
                <a:lnTo>
                  <a:pt x="2888" y="602"/>
                </a:lnTo>
                <a:lnTo>
                  <a:pt x="2884" y="556"/>
                </a:lnTo>
                <a:lnTo>
                  <a:pt x="2880" y="510"/>
                </a:lnTo>
                <a:lnTo>
                  <a:pt x="2874" y="464"/>
                </a:lnTo>
                <a:lnTo>
                  <a:pt x="2866" y="420"/>
                </a:lnTo>
                <a:lnTo>
                  <a:pt x="2856" y="374"/>
                </a:lnTo>
                <a:lnTo>
                  <a:pt x="2846" y="332"/>
                </a:lnTo>
                <a:lnTo>
                  <a:pt x="2834" y="288"/>
                </a:lnTo>
                <a:lnTo>
                  <a:pt x="2820" y="244"/>
                </a:lnTo>
                <a:lnTo>
                  <a:pt x="2806" y="202"/>
                </a:lnTo>
                <a:lnTo>
                  <a:pt x="2790" y="162"/>
                </a:lnTo>
                <a:lnTo>
                  <a:pt x="2772" y="120"/>
                </a:lnTo>
                <a:lnTo>
                  <a:pt x="2754" y="80"/>
                </a:lnTo>
                <a:lnTo>
                  <a:pt x="2734" y="40"/>
                </a:lnTo>
                <a:lnTo>
                  <a:pt x="2714" y="0"/>
                </a:lnTo>
                <a:lnTo>
                  <a:pt x="2714" y="0"/>
                </a:lnTo>
                <a:close/>
                <a:moveTo>
                  <a:pt x="178" y="0"/>
                </a:moveTo>
                <a:lnTo>
                  <a:pt x="178" y="0"/>
                </a:lnTo>
                <a:lnTo>
                  <a:pt x="156" y="40"/>
                </a:lnTo>
                <a:lnTo>
                  <a:pt x="138" y="80"/>
                </a:lnTo>
                <a:lnTo>
                  <a:pt x="118" y="120"/>
                </a:lnTo>
                <a:lnTo>
                  <a:pt x="102" y="160"/>
                </a:lnTo>
                <a:lnTo>
                  <a:pt x="86" y="202"/>
                </a:lnTo>
                <a:lnTo>
                  <a:pt x="72" y="244"/>
                </a:lnTo>
                <a:lnTo>
                  <a:pt x="58" y="288"/>
                </a:lnTo>
                <a:lnTo>
                  <a:pt x="46" y="330"/>
                </a:lnTo>
                <a:lnTo>
                  <a:pt x="36" y="374"/>
                </a:lnTo>
                <a:lnTo>
                  <a:pt x="26" y="420"/>
                </a:lnTo>
                <a:lnTo>
                  <a:pt x="18" y="464"/>
                </a:lnTo>
                <a:lnTo>
                  <a:pt x="12" y="510"/>
                </a:lnTo>
                <a:lnTo>
                  <a:pt x="6" y="556"/>
                </a:lnTo>
                <a:lnTo>
                  <a:pt x="2" y="602"/>
                </a:lnTo>
                <a:lnTo>
                  <a:pt x="0" y="648"/>
                </a:lnTo>
                <a:lnTo>
                  <a:pt x="0" y="696"/>
                </a:lnTo>
                <a:lnTo>
                  <a:pt x="0" y="696"/>
                </a:lnTo>
                <a:lnTo>
                  <a:pt x="2" y="774"/>
                </a:lnTo>
                <a:lnTo>
                  <a:pt x="8" y="852"/>
                </a:lnTo>
                <a:lnTo>
                  <a:pt x="18" y="928"/>
                </a:lnTo>
                <a:lnTo>
                  <a:pt x="32" y="1004"/>
                </a:lnTo>
                <a:lnTo>
                  <a:pt x="52" y="1078"/>
                </a:lnTo>
                <a:lnTo>
                  <a:pt x="74" y="1150"/>
                </a:lnTo>
                <a:lnTo>
                  <a:pt x="98" y="1220"/>
                </a:lnTo>
                <a:lnTo>
                  <a:pt x="128" y="1290"/>
                </a:lnTo>
                <a:lnTo>
                  <a:pt x="276" y="1334"/>
                </a:lnTo>
                <a:lnTo>
                  <a:pt x="632" y="136"/>
                </a:lnTo>
                <a:lnTo>
                  <a:pt x="178" y="0"/>
                </a:lnTo>
                <a:close/>
                <a:moveTo>
                  <a:pt x="646" y="1178"/>
                </a:moveTo>
                <a:lnTo>
                  <a:pt x="684" y="1116"/>
                </a:lnTo>
                <a:lnTo>
                  <a:pt x="532" y="1030"/>
                </a:lnTo>
                <a:lnTo>
                  <a:pt x="532" y="1030"/>
                </a:lnTo>
                <a:lnTo>
                  <a:pt x="514" y="1016"/>
                </a:lnTo>
                <a:lnTo>
                  <a:pt x="496" y="1002"/>
                </a:lnTo>
                <a:lnTo>
                  <a:pt x="480" y="1030"/>
                </a:lnTo>
                <a:lnTo>
                  <a:pt x="480" y="1030"/>
                </a:lnTo>
                <a:lnTo>
                  <a:pt x="474" y="1044"/>
                </a:lnTo>
                <a:lnTo>
                  <a:pt x="468" y="1056"/>
                </a:lnTo>
                <a:lnTo>
                  <a:pt x="464" y="1070"/>
                </a:lnTo>
                <a:lnTo>
                  <a:pt x="462" y="1084"/>
                </a:lnTo>
                <a:lnTo>
                  <a:pt x="462" y="1098"/>
                </a:lnTo>
                <a:lnTo>
                  <a:pt x="462" y="1112"/>
                </a:lnTo>
                <a:lnTo>
                  <a:pt x="464" y="1126"/>
                </a:lnTo>
                <a:lnTo>
                  <a:pt x="466" y="1140"/>
                </a:lnTo>
                <a:lnTo>
                  <a:pt x="470" y="1152"/>
                </a:lnTo>
                <a:lnTo>
                  <a:pt x="476" y="1166"/>
                </a:lnTo>
                <a:lnTo>
                  <a:pt x="482" y="1178"/>
                </a:lnTo>
                <a:lnTo>
                  <a:pt x="490" y="1190"/>
                </a:lnTo>
                <a:lnTo>
                  <a:pt x="500" y="1200"/>
                </a:lnTo>
                <a:lnTo>
                  <a:pt x="510" y="1210"/>
                </a:lnTo>
                <a:lnTo>
                  <a:pt x="520" y="1218"/>
                </a:lnTo>
                <a:lnTo>
                  <a:pt x="534" y="1226"/>
                </a:lnTo>
                <a:lnTo>
                  <a:pt x="534" y="1226"/>
                </a:lnTo>
                <a:lnTo>
                  <a:pt x="550" y="1236"/>
                </a:lnTo>
                <a:lnTo>
                  <a:pt x="568" y="1242"/>
                </a:lnTo>
                <a:lnTo>
                  <a:pt x="586" y="1246"/>
                </a:lnTo>
                <a:lnTo>
                  <a:pt x="606" y="1246"/>
                </a:lnTo>
                <a:lnTo>
                  <a:pt x="606" y="1246"/>
                </a:lnTo>
                <a:lnTo>
                  <a:pt x="622" y="1244"/>
                </a:lnTo>
                <a:lnTo>
                  <a:pt x="622" y="1244"/>
                </a:lnTo>
                <a:lnTo>
                  <a:pt x="626" y="1228"/>
                </a:lnTo>
                <a:lnTo>
                  <a:pt x="632" y="1212"/>
                </a:lnTo>
                <a:lnTo>
                  <a:pt x="638" y="1194"/>
                </a:lnTo>
                <a:lnTo>
                  <a:pt x="646" y="1178"/>
                </a:lnTo>
                <a:lnTo>
                  <a:pt x="646" y="1178"/>
                </a:lnTo>
                <a:close/>
                <a:moveTo>
                  <a:pt x="2356" y="762"/>
                </a:moveTo>
                <a:lnTo>
                  <a:pt x="2198" y="250"/>
                </a:lnTo>
                <a:lnTo>
                  <a:pt x="2198" y="250"/>
                </a:lnTo>
                <a:lnTo>
                  <a:pt x="2190" y="232"/>
                </a:lnTo>
                <a:lnTo>
                  <a:pt x="2180" y="216"/>
                </a:lnTo>
                <a:lnTo>
                  <a:pt x="2170" y="202"/>
                </a:lnTo>
                <a:lnTo>
                  <a:pt x="2156" y="190"/>
                </a:lnTo>
                <a:lnTo>
                  <a:pt x="2140" y="180"/>
                </a:lnTo>
                <a:lnTo>
                  <a:pt x="2124" y="174"/>
                </a:lnTo>
                <a:lnTo>
                  <a:pt x="2106" y="168"/>
                </a:lnTo>
                <a:lnTo>
                  <a:pt x="2088" y="166"/>
                </a:lnTo>
                <a:lnTo>
                  <a:pt x="1644" y="72"/>
                </a:lnTo>
                <a:lnTo>
                  <a:pt x="1644" y="72"/>
                </a:lnTo>
                <a:lnTo>
                  <a:pt x="1644" y="70"/>
                </a:lnTo>
                <a:lnTo>
                  <a:pt x="1382" y="14"/>
                </a:lnTo>
                <a:lnTo>
                  <a:pt x="1382" y="14"/>
                </a:lnTo>
                <a:lnTo>
                  <a:pt x="1378" y="14"/>
                </a:lnTo>
                <a:lnTo>
                  <a:pt x="1378" y="14"/>
                </a:lnTo>
                <a:lnTo>
                  <a:pt x="1376" y="14"/>
                </a:lnTo>
                <a:lnTo>
                  <a:pt x="1376" y="14"/>
                </a:lnTo>
                <a:lnTo>
                  <a:pt x="1370" y="14"/>
                </a:lnTo>
                <a:lnTo>
                  <a:pt x="1354" y="10"/>
                </a:lnTo>
                <a:lnTo>
                  <a:pt x="1356" y="12"/>
                </a:lnTo>
                <a:lnTo>
                  <a:pt x="1356" y="12"/>
                </a:lnTo>
                <a:lnTo>
                  <a:pt x="1338" y="10"/>
                </a:lnTo>
                <a:lnTo>
                  <a:pt x="1338" y="10"/>
                </a:lnTo>
                <a:lnTo>
                  <a:pt x="1316" y="10"/>
                </a:lnTo>
                <a:lnTo>
                  <a:pt x="1296" y="14"/>
                </a:lnTo>
                <a:lnTo>
                  <a:pt x="1274" y="22"/>
                </a:lnTo>
                <a:lnTo>
                  <a:pt x="1254" y="32"/>
                </a:lnTo>
                <a:lnTo>
                  <a:pt x="1236" y="44"/>
                </a:lnTo>
                <a:lnTo>
                  <a:pt x="1220" y="58"/>
                </a:lnTo>
                <a:lnTo>
                  <a:pt x="1204" y="74"/>
                </a:lnTo>
                <a:lnTo>
                  <a:pt x="1192" y="94"/>
                </a:lnTo>
                <a:lnTo>
                  <a:pt x="1056" y="330"/>
                </a:lnTo>
                <a:lnTo>
                  <a:pt x="1056" y="330"/>
                </a:lnTo>
                <a:lnTo>
                  <a:pt x="1048" y="344"/>
                </a:lnTo>
                <a:lnTo>
                  <a:pt x="1042" y="360"/>
                </a:lnTo>
                <a:lnTo>
                  <a:pt x="1038" y="376"/>
                </a:lnTo>
                <a:lnTo>
                  <a:pt x="1034" y="392"/>
                </a:lnTo>
                <a:lnTo>
                  <a:pt x="1034" y="410"/>
                </a:lnTo>
                <a:lnTo>
                  <a:pt x="1034" y="426"/>
                </a:lnTo>
                <a:lnTo>
                  <a:pt x="1036" y="442"/>
                </a:lnTo>
                <a:lnTo>
                  <a:pt x="1038" y="458"/>
                </a:lnTo>
                <a:lnTo>
                  <a:pt x="1044" y="474"/>
                </a:lnTo>
                <a:lnTo>
                  <a:pt x="1050" y="488"/>
                </a:lnTo>
                <a:lnTo>
                  <a:pt x="1058" y="502"/>
                </a:lnTo>
                <a:lnTo>
                  <a:pt x="1068" y="516"/>
                </a:lnTo>
                <a:lnTo>
                  <a:pt x="1078" y="528"/>
                </a:lnTo>
                <a:lnTo>
                  <a:pt x="1090" y="540"/>
                </a:lnTo>
                <a:lnTo>
                  <a:pt x="1104" y="552"/>
                </a:lnTo>
                <a:lnTo>
                  <a:pt x="1118" y="560"/>
                </a:lnTo>
                <a:lnTo>
                  <a:pt x="1118" y="560"/>
                </a:lnTo>
                <a:lnTo>
                  <a:pt x="1138" y="570"/>
                </a:lnTo>
                <a:lnTo>
                  <a:pt x="1160" y="578"/>
                </a:lnTo>
                <a:lnTo>
                  <a:pt x="1180" y="582"/>
                </a:lnTo>
                <a:lnTo>
                  <a:pt x="1202" y="584"/>
                </a:lnTo>
                <a:lnTo>
                  <a:pt x="1202" y="584"/>
                </a:lnTo>
                <a:lnTo>
                  <a:pt x="1224" y="582"/>
                </a:lnTo>
                <a:lnTo>
                  <a:pt x="1246" y="578"/>
                </a:lnTo>
                <a:lnTo>
                  <a:pt x="1266" y="570"/>
                </a:lnTo>
                <a:lnTo>
                  <a:pt x="1286" y="562"/>
                </a:lnTo>
                <a:lnTo>
                  <a:pt x="1304" y="550"/>
                </a:lnTo>
                <a:lnTo>
                  <a:pt x="1322" y="534"/>
                </a:lnTo>
                <a:lnTo>
                  <a:pt x="1336" y="518"/>
                </a:lnTo>
                <a:lnTo>
                  <a:pt x="1350" y="498"/>
                </a:lnTo>
                <a:lnTo>
                  <a:pt x="1484" y="266"/>
                </a:lnTo>
                <a:lnTo>
                  <a:pt x="2098" y="590"/>
                </a:lnTo>
                <a:lnTo>
                  <a:pt x="2098" y="590"/>
                </a:lnTo>
                <a:lnTo>
                  <a:pt x="2118" y="602"/>
                </a:lnTo>
                <a:lnTo>
                  <a:pt x="2138" y="618"/>
                </a:lnTo>
                <a:lnTo>
                  <a:pt x="2156" y="636"/>
                </a:lnTo>
                <a:lnTo>
                  <a:pt x="2170" y="656"/>
                </a:lnTo>
                <a:lnTo>
                  <a:pt x="2170" y="656"/>
                </a:lnTo>
                <a:lnTo>
                  <a:pt x="2184" y="676"/>
                </a:lnTo>
                <a:lnTo>
                  <a:pt x="2184" y="676"/>
                </a:lnTo>
                <a:lnTo>
                  <a:pt x="2190" y="686"/>
                </a:lnTo>
                <a:lnTo>
                  <a:pt x="2314" y="890"/>
                </a:lnTo>
                <a:lnTo>
                  <a:pt x="2314" y="890"/>
                </a:lnTo>
                <a:lnTo>
                  <a:pt x="2328" y="878"/>
                </a:lnTo>
                <a:lnTo>
                  <a:pt x="2340" y="864"/>
                </a:lnTo>
                <a:lnTo>
                  <a:pt x="2348" y="850"/>
                </a:lnTo>
                <a:lnTo>
                  <a:pt x="2356" y="832"/>
                </a:lnTo>
                <a:lnTo>
                  <a:pt x="2360" y="816"/>
                </a:lnTo>
                <a:lnTo>
                  <a:pt x="2362" y="798"/>
                </a:lnTo>
                <a:lnTo>
                  <a:pt x="2360" y="780"/>
                </a:lnTo>
                <a:lnTo>
                  <a:pt x="2356" y="762"/>
                </a:lnTo>
                <a:lnTo>
                  <a:pt x="2356" y="762"/>
                </a:lnTo>
                <a:close/>
              </a:path>
            </a:pathLst>
          </a:custGeom>
          <a:solidFill>
            <a:srgbClr val="CC1726"/>
          </a:solidFill>
          <a:ln>
            <a:noFill/>
          </a:ln>
        </p:spPr>
        <p:txBody>
          <a:bodyPr vert="horz" wrap="square" lIns="62185" tIns="31093" rIns="62185" bIns="31093" numCol="1" anchor="t" anchorCtr="0" compatLnSpc="1">
            <a:prstTxWarp prst="textNoShape">
              <a:avLst/>
            </a:prstTxWarp>
          </a:bodyPr>
          <a:lstStyle/>
          <a:p>
            <a:endParaRPr lang="en-GB" sz="1224"/>
          </a:p>
        </p:txBody>
      </p:sp>
      <p:sp>
        <p:nvSpPr>
          <p:cNvPr id="50" name="Freeform 25"/>
          <p:cNvSpPr>
            <a:spLocks noEditPoints="1"/>
          </p:cNvSpPr>
          <p:nvPr/>
        </p:nvSpPr>
        <p:spPr bwMode="auto">
          <a:xfrm>
            <a:off x="7050570" y="2341803"/>
            <a:ext cx="267364" cy="301801"/>
          </a:xfrm>
          <a:custGeom>
            <a:avLst/>
            <a:gdLst>
              <a:gd name="T0" fmla="*/ 386 w 2236"/>
              <a:gd name="T1" fmla="*/ 1004 h 2524"/>
              <a:gd name="T2" fmla="*/ 492 w 2236"/>
              <a:gd name="T3" fmla="*/ 896 h 2524"/>
              <a:gd name="T4" fmla="*/ 428 w 2236"/>
              <a:gd name="T5" fmla="*/ 1108 h 2524"/>
              <a:gd name="T6" fmla="*/ 594 w 2236"/>
              <a:gd name="T7" fmla="*/ 1708 h 2524"/>
              <a:gd name="T8" fmla="*/ 850 w 2236"/>
              <a:gd name="T9" fmla="*/ 1408 h 2524"/>
              <a:gd name="T10" fmla="*/ 1160 w 2236"/>
              <a:gd name="T11" fmla="*/ 906 h 2524"/>
              <a:gd name="T12" fmla="*/ 1378 w 2236"/>
              <a:gd name="T13" fmla="*/ 380 h 2524"/>
              <a:gd name="T14" fmla="*/ 1046 w 2236"/>
              <a:gd name="T15" fmla="*/ 82 h 2524"/>
              <a:gd name="T16" fmla="*/ 864 w 2236"/>
              <a:gd name="T17" fmla="*/ 32 h 2524"/>
              <a:gd name="T18" fmla="*/ 728 w 2236"/>
              <a:gd name="T19" fmla="*/ 172 h 2524"/>
              <a:gd name="T20" fmla="*/ 612 w 2236"/>
              <a:gd name="T21" fmla="*/ 538 h 2524"/>
              <a:gd name="T22" fmla="*/ 444 w 2236"/>
              <a:gd name="T23" fmla="*/ 800 h 2524"/>
              <a:gd name="T24" fmla="*/ 330 w 2236"/>
              <a:gd name="T25" fmla="*/ 840 h 2524"/>
              <a:gd name="T26" fmla="*/ 234 w 2236"/>
              <a:gd name="T27" fmla="*/ 910 h 2524"/>
              <a:gd name="T28" fmla="*/ 284 w 2236"/>
              <a:gd name="T29" fmla="*/ 1018 h 2524"/>
              <a:gd name="T30" fmla="*/ 1098 w 2236"/>
              <a:gd name="T31" fmla="*/ 308 h 2524"/>
              <a:gd name="T32" fmla="*/ 1126 w 2236"/>
              <a:gd name="T33" fmla="*/ 350 h 2524"/>
              <a:gd name="T34" fmla="*/ 966 w 2236"/>
              <a:gd name="T35" fmla="*/ 578 h 2524"/>
              <a:gd name="T36" fmla="*/ 560 w 2236"/>
              <a:gd name="T37" fmla="*/ 1296 h 2524"/>
              <a:gd name="T38" fmla="*/ 458 w 2236"/>
              <a:gd name="T39" fmla="*/ 1474 h 2524"/>
              <a:gd name="T40" fmla="*/ 422 w 2236"/>
              <a:gd name="T41" fmla="*/ 1452 h 2524"/>
              <a:gd name="T42" fmla="*/ 488 w 2236"/>
              <a:gd name="T43" fmla="*/ 1262 h 2524"/>
              <a:gd name="T44" fmla="*/ 900 w 2236"/>
              <a:gd name="T45" fmla="*/ 534 h 2524"/>
              <a:gd name="T46" fmla="*/ 818 w 2236"/>
              <a:gd name="T47" fmla="*/ 238 h 2524"/>
              <a:gd name="T48" fmla="*/ 884 w 2236"/>
              <a:gd name="T49" fmla="*/ 138 h 2524"/>
              <a:gd name="T50" fmla="*/ 960 w 2236"/>
              <a:gd name="T51" fmla="*/ 148 h 2524"/>
              <a:gd name="T52" fmla="*/ 984 w 2236"/>
              <a:gd name="T53" fmla="*/ 238 h 2524"/>
              <a:gd name="T54" fmla="*/ 710 w 2236"/>
              <a:gd name="T55" fmla="*/ 580 h 2524"/>
              <a:gd name="T56" fmla="*/ 332 w 2236"/>
              <a:gd name="T57" fmla="*/ 1796 h 2524"/>
              <a:gd name="T58" fmla="*/ 422 w 2236"/>
              <a:gd name="T59" fmla="*/ 1864 h 2524"/>
              <a:gd name="T60" fmla="*/ 1134 w 2236"/>
              <a:gd name="T61" fmla="*/ 82 h 2524"/>
              <a:gd name="T62" fmla="*/ 1232 w 2236"/>
              <a:gd name="T63" fmla="*/ 6 h 2524"/>
              <a:gd name="T64" fmla="*/ 1356 w 2236"/>
              <a:gd name="T65" fmla="*/ 22 h 2524"/>
              <a:gd name="T66" fmla="*/ 1426 w 2236"/>
              <a:gd name="T67" fmla="*/ 106 h 2524"/>
              <a:gd name="T68" fmla="*/ 1424 w 2236"/>
              <a:gd name="T69" fmla="*/ 230 h 2524"/>
              <a:gd name="T70" fmla="*/ 2216 w 2236"/>
              <a:gd name="T71" fmla="*/ 1462 h 2524"/>
              <a:gd name="T72" fmla="*/ 1848 w 2236"/>
              <a:gd name="T73" fmla="*/ 1494 h 2524"/>
              <a:gd name="T74" fmla="*/ 1332 w 2236"/>
              <a:gd name="T75" fmla="*/ 1620 h 2524"/>
              <a:gd name="T76" fmla="*/ 1248 w 2236"/>
              <a:gd name="T77" fmla="*/ 1720 h 2524"/>
              <a:gd name="T78" fmla="*/ 1308 w 2236"/>
              <a:gd name="T79" fmla="*/ 1824 h 2524"/>
              <a:gd name="T80" fmla="*/ 1490 w 2236"/>
              <a:gd name="T81" fmla="*/ 1978 h 2524"/>
              <a:gd name="T82" fmla="*/ 1524 w 2236"/>
              <a:gd name="T83" fmla="*/ 2116 h 2524"/>
              <a:gd name="T84" fmla="*/ 1466 w 2236"/>
              <a:gd name="T85" fmla="*/ 2244 h 2524"/>
              <a:gd name="T86" fmla="*/ 1170 w 2236"/>
              <a:gd name="T87" fmla="*/ 2400 h 2524"/>
              <a:gd name="T88" fmla="*/ 516 w 2236"/>
              <a:gd name="T89" fmla="*/ 2504 h 2524"/>
              <a:gd name="T90" fmla="*/ 28 w 2236"/>
              <a:gd name="T91" fmla="*/ 2512 h 2524"/>
              <a:gd name="T92" fmla="*/ 4 w 2236"/>
              <a:gd name="T93" fmla="*/ 2432 h 2524"/>
              <a:gd name="T94" fmla="*/ 216 w 2236"/>
              <a:gd name="T95" fmla="*/ 2388 h 2524"/>
              <a:gd name="T96" fmla="*/ 1116 w 2236"/>
              <a:gd name="T97" fmla="*/ 2276 h 2524"/>
              <a:gd name="T98" fmla="*/ 1368 w 2236"/>
              <a:gd name="T99" fmla="*/ 2152 h 2524"/>
              <a:gd name="T100" fmla="*/ 1374 w 2236"/>
              <a:gd name="T101" fmla="*/ 2044 h 2524"/>
              <a:gd name="T102" fmla="*/ 1194 w 2236"/>
              <a:gd name="T103" fmla="*/ 1904 h 2524"/>
              <a:gd name="T104" fmla="*/ 1114 w 2236"/>
              <a:gd name="T105" fmla="*/ 1754 h 2524"/>
              <a:gd name="T106" fmla="*/ 1184 w 2236"/>
              <a:gd name="T107" fmla="*/ 1568 h 2524"/>
              <a:gd name="T108" fmla="*/ 1440 w 2236"/>
              <a:gd name="T109" fmla="*/ 1432 h 2524"/>
              <a:gd name="T110" fmla="*/ 2032 w 2236"/>
              <a:gd name="T111" fmla="*/ 1350 h 2524"/>
              <a:gd name="T112" fmla="*/ 2224 w 2236"/>
              <a:gd name="T113" fmla="*/ 1378 h 2524"/>
              <a:gd name="T114" fmla="*/ 66 w 2236"/>
              <a:gd name="T115" fmla="*/ 1800 h 2524"/>
              <a:gd name="T116" fmla="*/ 266 w 2236"/>
              <a:gd name="T117" fmla="*/ 1830 h 2524"/>
              <a:gd name="T118" fmla="*/ 160 w 2236"/>
              <a:gd name="T119" fmla="*/ 2062 h 2524"/>
              <a:gd name="T120" fmla="*/ 212 w 2236"/>
              <a:gd name="T121" fmla="*/ 2072 h 2524"/>
              <a:gd name="T122" fmla="*/ 422 w 2236"/>
              <a:gd name="T123" fmla="*/ 1954 h 2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36" h="2524">
                <a:moveTo>
                  <a:pt x="284" y="1018"/>
                </a:moveTo>
                <a:lnTo>
                  <a:pt x="284" y="1018"/>
                </a:lnTo>
                <a:lnTo>
                  <a:pt x="302" y="1024"/>
                </a:lnTo>
                <a:lnTo>
                  <a:pt x="320" y="1026"/>
                </a:lnTo>
                <a:lnTo>
                  <a:pt x="338" y="1026"/>
                </a:lnTo>
                <a:lnTo>
                  <a:pt x="356" y="1022"/>
                </a:lnTo>
                <a:lnTo>
                  <a:pt x="372" y="1014"/>
                </a:lnTo>
                <a:lnTo>
                  <a:pt x="386" y="1004"/>
                </a:lnTo>
                <a:lnTo>
                  <a:pt x="400" y="990"/>
                </a:lnTo>
                <a:lnTo>
                  <a:pt x="410" y="974"/>
                </a:lnTo>
                <a:lnTo>
                  <a:pt x="410" y="974"/>
                </a:lnTo>
                <a:lnTo>
                  <a:pt x="414" y="962"/>
                </a:lnTo>
                <a:lnTo>
                  <a:pt x="416" y="948"/>
                </a:lnTo>
                <a:lnTo>
                  <a:pt x="416" y="948"/>
                </a:lnTo>
                <a:lnTo>
                  <a:pt x="452" y="926"/>
                </a:lnTo>
                <a:lnTo>
                  <a:pt x="492" y="896"/>
                </a:lnTo>
                <a:lnTo>
                  <a:pt x="534" y="862"/>
                </a:lnTo>
                <a:lnTo>
                  <a:pt x="556" y="842"/>
                </a:lnTo>
                <a:lnTo>
                  <a:pt x="576" y="820"/>
                </a:lnTo>
                <a:lnTo>
                  <a:pt x="576" y="820"/>
                </a:lnTo>
                <a:lnTo>
                  <a:pt x="534" y="898"/>
                </a:lnTo>
                <a:lnTo>
                  <a:pt x="494" y="972"/>
                </a:lnTo>
                <a:lnTo>
                  <a:pt x="460" y="1042"/>
                </a:lnTo>
                <a:lnTo>
                  <a:pt x="428" y="1108"/>
                </a:lnTo>
                <a:lnTo>
                  <a:pt x="402" y="1170"/>
                </a:lnTo>
                <a:lnTo>
                  <a:pt x="376" y="1228"/>
                </a:lnTo>
                <a:lnTo>
                  <a:pt x="338" y="1330"/>
                </a:lnTo>
                <a:lnTo>
                  <a:pt x="308" y="1412"/>
                </a:lnTo>
                <a:lnTo>
                  <a:pt x="290" y="1474"/>
                </a:lnTo>
                <a:lnTo>
                  <a:pt x="278" y="1526"/>
                </a:lnTo>
                <a:lnTo>
                  <a:pt x="436" y="1616"/>
                </a:lnTo>
                <a:lnTo>
                  <a:pt x="594" y="1708"/>
                </a:lnTo>
                <a:lnTo>
                  <a:pt x="594" y="1708"/>
                </a:lnTo>
                <a:lnTo>
                  <a:pt x="604" y="1698"/>
                </a:lnTo>
                <a:lnTo>
                  <a:pt x="634" y="1670"/>
                </a:lnTo>
                <a:lnTo>
                  <a:pt x="678" y="1620"/>
                </a:lnTo>
                <a:lnTo>
                  <a:pt x="740" y="1550"/>
                </a:lnTo>
                <a:lnTo>
                  <a:pt x="774" y="1508"/>
                </a:lnTo>
                <a:lnTo>
                  <a:pt x="810" y="1460"/>
                </a:lnTo>
                <a:lnTo>
                  <a:pt x="850" y="1408"/>
                </a:lnTo>
                <a:lnTo>
                  <a:pt x="892" y="1350"/>
                </a:lnTo>
                <a:lnTo>
                  <a:pt x="936" y="1286"/>
                </a:lnTo>
                <a:lnTo>
                  <a:pt x="980" y="1218"/>
                </a:lnTo>
                <a:lnTo>
                  <a:pt x="1028" y="1144"/>
                </a:lnTo>
                <a:lnTo>
                  <a:pt x="1074" y="1064"/>
                </a:lnTo>
                <a:lnTo>
                  <a:pt x="1074" y="1064"/>
                </a:lnTo>
                <a:lnTo>
                  <a:pt x="1120" y="984"/>
                </a:lnTo>
                <a:lnTo>
                  <a:pt x="1160" y="906"/>
                </a:lnTo>
                <a:lnTo>
                  <a:pt x="1198" y="834"/>
                </a:lnTo>
                <a:lnTo>
                  <a:pt x="1230" y="764"/>
                </a:lnTo>
                <a:lnTo>
                  <a:pt x="1260" y="700"/>
                </a:lnTo>
                <a:lnTo>
                  <a:pt x="1286" y="638"/>
                </a:lnTo>
                <a:lnTo>
                  <a:pt x="1308" y="582"/>
                </a:lnTo>
                <a:lnTo>
                  <a:pt x="1328" y="532"/>
                </a:lnTo>
                <a:lnTo>
                  <a:pt x="1358" y="444"/>
                </a:lnTo>
                <a:lnTo>
                  <a:pt x="1378" y="380"/>
                </a:lnTo>
                <a:lnTo>
                  <a:pt x="1388" y="340"/>
                </a:lnTo>
                <a:lnTo>
                  <a:pt x="1392" y="326"/>
                </a:lnTo>
                <a:lnTo>
                  <a:pt x="1232" y="236"/>
                </a:lnTo>
                <a:lnTo>
                  <a:pt x="1086" y="150"/>
                </a:lnTo>
                <a:lnTo>
                  <a:pt x="1086" y="150"/>
                </a:lnTo>
                <a:lnTo>
                  <a:pt x="1076" y="126"/>
                </a:lnTo>
                <a:lnTo>
                  <a:pt x="1062" y="104"/>
                </a:lnTo>
                <a:lnTo>
                  <a:pt x="1046" y="82"/>
                </a:lnTo>
                <a:lnTo>
                  <a:pt x="1024" y="64"/>
                </a:lnTo>
                <a:lnTo>
                  <a:pt x="1024" y="64"/>
                </a:lnTo>
                <a:lnTo>
                  <a:pt x="1000" y="48"/>
                </a:lnTo>
                <a:lnTo>
                  <a:pt x="974" y="36"/>
                </a:lnTo>
                <a:lnTo>
                  <a:pt x="946" y="28"/>
                </a:lnTo>
                <a:lnTo>
                  <a:pt x="920" y="26"/>
                </a:lnTo>
                <a:lnTo>
                  <a:pt x="892" y="26"/>
                </a:lnTo>
                <a:lnTo>
                  <a:pt x="864" y="32"/>
                </a:lnTo>
                <a:lnTo>
                  <a:pt x="838" y="42"/>
                </a:lnTo>
                <a:lnTo>
                  <a:pt x="812" y="56"/>
                </a:lnTo>
                <a:lnTo>
                  <a:pt x="812" y="56"/>
                </a:lnTo>
                <a:lnTo>
                  <a:pt x="788" y="74"/>
                </a:lnTo>
                <a:lnTo>
                  <a:pt x="768" y="94"/>
                </a:lnTo>
                <a:lnTo>
                  <a:pt x="752" y="118"/>
                </a:lnTo>
                <a:lnTo>
                  <a:pt x="738" y="144"/>
                </a:lnTo>
                <a:lnTo>
                  <a:pt x="728" y="172"/>
                </a:lnTo>
                <a:lnTo>
                  <a:pt x="718" y="202"/>
                </a:lnTo>
                <a:lnTo>
                  <a:pt x="698" y="270"/>
                </a:lnTo>
                <a:lnTo>
                  <a:pt x="698" y="270"/>
                </a:lnTo>
                <a:lnTo>
                  <a:pt x="678" y="344"/>
                </a:lnTo>
                <a:lnTo>
                  <a:pt x="666" y="388"/>
                </a:lnTo>
                <a:lnTo>
                  <a:pt x="652" y="434"/>
                </a:lnTo>
                <a:lnTo>
                  <a:pt x="634" y="484"/>
                </a:lnTo>
                <a:lnTo>
                  <a:pt x="612" y="538"/>
                </a:lnTo>
                <a:lnTo>
                  <a:pt x="588" y="596"/>
                </a:lnTo>
                <a:lnTo>
                  <a:pt x="558" y="660"/>
                </a:lnTo>
                <a:lnTo>
                  <a:pt x="558" y="660"/>
                </a:lnTo>
                <a:lnTo>
                  <a:pt x="540" y="692"/>
                </a:lnTo>
                <a:lnTo>
                  <a:pt x="518" y="724"/>
                </a:lnTo>
                <a:lnTo>
                  <a:pt x="494" y="750"/>
                </a:lnTo>
                <a:lnTo>
                  <a:pt x="470" y="776"/>
                </a:lnTo>
                <a:lnTo>
                  <a:pt x="444" y="800"/>
                </a:lnTo>
                <a:lnTo>
                  <a:pt x="418" y="820"/>
                </a:lnTo>
                <a:lnTo>
                  <a:pt x="392" y="836"/>
                </a:lnTo>
                <a:lnTo>
                  <a:pt x="370" y="852"/>
                </a:lnTo>
                <a:lnTo>
                  <a:pt x="370" y="852"/>
                </a:lnTo>
                <a:lnTo>
                  <a:pt x="366" y="848"/>
                </a:lnTo>
                <a:lnTo>
                  <a:pt x="366" y="848"/>
                </a:lnTo>
                <a:lnTo>
                  <a:pt x="348" y="842"/>
                </a:lnTo>
                <a:lnTo>
                  <a:pt x="330" y="840"/>
                </a:lnTo>
                <a:lnTo>
                  <a:pt x="312" y="840"/>
                </a:lnTo>
                <a:lnTo>
                  <a:pt x="294" y="844"/>
                </a:lnTo>
                <a:lnTo>
                  <a:pt x="278" y="852"/>
                </a:lnTo>
                <a:lnTo>
                  <a:pt x="264" y="862"/>
                </a:lnTo>
                <a:lnTo>
                  <a:pt x="250" y="876"/>
                </a:lnTo>
                <a:lnTo>
                  <a:pt x="240" y="892"/>
                </a:lnTo>
                <a:lnTo>
                  <a:pt x="240" y="892"/>
                </a:lnTo>
                <a:lnTo>
                  <a:pt x="234" y="910"/>
                </a:lnTo>
                <a:lnTo>
                  <a:pt x="232" y="928"/>
                </a:lnTo>
                <a:lnTo>
                  <a:pt x="232" y="946"/>
                </a:lnTo>
                <a:lnTo>
                  <a:pt x="236" y="964"/>
                </a:lnTo>
                <a:lnTo>
                  <a:pt x="244" y="980"/>
                </a:lnTo>
                <a:lnTo>
                  <a:pt x="254" y="994"/>
                </a:lnTo>
                <a:lnTo>
                  <a:pt x="268" y="1008"/>
                </a:lnTo>
                <a:lnTo>
                  <a:pt x="284" y="1018"/>
                </a:lnTo>
                <a:lnTo>
                  <a:pt x="284" y="1018"/>
                </a:lnTo>
                <a:close/>
                <a:moveTo>
                  <a:pt x="1056" y="320"/>
                </a:moveTo>
                <a:lnTo>
                  <a:pt x="1056" y="320"/>
                </a:lnTo>
                <a:lnTo>
                  <a:pt x="1062" y="314"/>
                </a:lnTo>
                <a:lnTo>
                  <a:pt x="1068" y="310"/>
                </a:lnTo>
                <a:lnTo>
                  <a:pt x="1076" y="308"/>
                </a:lnTo>
                <a:lnTo>
                  <a:pt x="1082" y="306"/>
                </a:lnTo>
                <a:lnTo>
                  <a:pt x="1090" y="306"/>
                </a:lnTo>
                <a:lnTo>
                  <a:pt x="1098" y="308"/>
                </a:lnTo>
                <a:lnTo>
                  <a:pt x="1106" y="310"/>
                </a:lnTo>
                <a:lnTo>
                  <a:pt x="1112" y="316"/>
                </a:lnTo>
                <a:lnTo>
                  <a:pt x="1112" y="316"/>
                </a:lnTo>
                <a:lnTo>
                  <a:pt x="1118" y="320"/>
                </a:lnTo>
                <a:lnTo>
                  <a:pt x="1122" y="328"/>
                </a:lnTo>
                <a:lnTo>
                  <a:pt x="1124" y="334"/>
                </a:lnTo>
                <a:lnTo>
                  <a:pt x="1126" y="342"/>
                </a:lnTo>
                <a:lnTo>
                  <a:pt x="1126" y="350"/>
                </a:lnTo>
                <a:lnTo>
                  <a:pt x="1124" y="358"/>
                </a:lnTo>
                <a:lnTo>
                  <a:pt x="1122" y="364"/>
                </a:lnTo>
                <a:lnTo>
                  <a:pt x="1118" y="372"/>
                </a:lnTo>
                <a:lnTo>
                  <a:pt x="1118" y="372"/>
                </a:lnTo>
                <a:lnTo>
                  <a:pt x="1090" y="406"/>
                </a:lnTo>
                <a:lnTo>
                  <a:pt x="1058" y="448"/>
                </a:lnTo>
                <a:lnTo>
                  <a:pt x="1018" y="504"/>
                </a:lnTo>
                <a:lnTo>
                  <a:pt x="966" y="578"/>
                </a:lnTo>
                <a:lnTo>
                  <a:pt x="908" y="666"/>
                </a:lnTo>
                <a:lnTo>
                  <a:pt x="844" y="770"/>
                </a:lnTo>
                <a:lnTo>
                  <a:pt x="772" y="890"/>
                </a:lnTo>
                <a:lnTo>
                  <a:pt x="772" y="890"/>
                </a:lnTo>
                <a:lnTo>
                  <a:pt x="704" y="1012"/>
                </a:lnTo>
                <a:lnTo>
                  <a:pt x="646" y="1120"/>
                </a:lnTo>
                <a:lnTo>
                  <a:pt x="600" y="1214"/>
                </a:lnTo>
                <a:lnTo>
                  <a:pt x="560" y="1296"/>
                </a:lnTo>
                <a:lnTo>
                  <a:pt x="532" y="1360"/>
                </a:lnTo>
                <a:lnTo>
                  <a:pt x="512" y="1408"/>
                </a:lnTo>
                <a:lnTo>
                  <a:pt x="496" y="1448"/>
                </a:lnTo>
                <a:lnTo>
                  <a:pt x="496" y="1448"/>
                </a:lnTo>
                <a:lnTo>
                  <a:pt x="490" y="1460"/>
                </a:lnTo>
                <a:lnTo>
                  <a:pt x="480" y="1468"/>
                </a:lnTo>
                <a:lnTo>
                  <a:pt x="470" y="1472"/>
                </a:lnTo>
                <a:lnTo>
                  <a:pt x="458" y="1474"/>
                </a:lnTo>
                <a:lnTo>
                  <a:pt x="458" y="1474"/>
                </a:lnTo>
                <a:lnTo>
                  <a:pt x="450" y="1474"/>
                </a:lnTo>
                <a:lnTo>
                  <a:pt x="444" y="1472"/>
                </a:lnTo>
                <a:lnTo>
                  <a:pt x="444" y="1472"/>
                </a:lnTo>
                <a:lnTo>
                  <a:pt x="436" y="1468"/>
                </a:lnTo>
                <a:lnTo>
                  <a:pt x="430" y="1464"/>
                </a:lnTo>
                <a:lnTo>
                  <a:pt x="426" y="1458"/>
                </a:lnTo>
                <a:lnTo>
                  <a:pt x="422" y="1452"/>
                </a:lnTo>
                <a:lnTo>
                  <a:pt x="420" y="1444"/>
                </a:lnTo>
                <a:lnTo>
                  <a:pt x="418" y="1436"/>
                </a:lnTo>
                <a:lnTo>
                  <a:pt x="418" y="1428"/>
                </a:lnTo>
                <a:lnTo>
                  <a:pt x="420" y="1420"/>
                </a:lnTo>
                <a:lnTo>
                  <a:pt x="420" y="1420"/>
                </a:lnTo>
                <a:lnTo>
                  <a:pt x="438" y="1376"/>
                </a:lnTo>
                <a:lnTo>
                  <a:pt x="458" y="1328"/>
                </a:lnTo>
                <a:lnTo>
                  <a:pt x="488" y="1262"/>
                </a:lnTo>
                <a:lnTo>
                  <a:pt x="528" y="1180"/>
                </a:lnTo>
                <a:lnTo>
                  <a:pt x="576" y="1084"/>
                </a:lnTo>
                <a:lnTo>
                  <a:pt x="634" y="974"/>
                </a:lnTo>
                <a:lnTo>
                  <a:pt x="704" y="850"/>
                </a:lnTo>
                <a:lnTo>
                  <a:pt x="704" y="850"/>
                </a:lnTo>
                <a:lnTo>
                  <a:pt x="776" y="728"/>
                </a:lnTo>
                <a:lnTo>
                  <a:pt x="842" y="624"/>
                </a:lnTo>
                <a:lnTo>
                  <a:pt x="900" y="534"/>
                </a:lnTo>
                <a:lnTo>
                  <a:pt x="952" y="458"/>
                </a:lnTo>
                <a:lnTo>
                  <a:pt x="994" y="400"/>
                </a:lnTo>
                <a:lnTo>
                  <a:pt x="1026" y="358"/>
                </a:lnTo>
                <a:lnTo>
                  <a:pt x="1056" y="320"/>
                </a:lnTo>
                <a:lnTo>
                  <a:pt x="1056" y="320"/>
                </a:lnTo>
                <a:close/>
                <a:moveTo>
                  <a:pt x="802" y="298"/>
                </a:moveTo>
                <a:lnTo>
                  <a:pt x="802" y="298"/>
                </a:lnTo>
                <a:lnTo>
                  <a:pt x="818" y="238"/>
                </a:lnTo>
                <a:lnTo>
                  <a:pt x="826" y="214"/>
                </a:lnTo>
                <a:lnTo>
                  <a:pt x="832" y="194"/>
                </a:lnTo>
                <a:lnTo>
                  <a:pt x="840" y="178"/>
                </a:lnTo>
                <a:lnTo>
                  <a:pt x="850" y="164"/>
                </a:lnTo>
                <a:lnTo>
                  <a:pt x="860" y="154"/>
                </a:lnTo>
                <a:lnTo>
                  <a:pt x="870" y="144"/>
                </a:lnTo>
                <a:lnTo>
                  <a:pt x="870" y="144"/>
                </a:lnTo>
                <a:lnTo>
                  <a:pt x="884" y="138"/>
                </a:lnTo>
                <a:lnTo>
                  <a:pt x="896" y="134"/>
                </a:lnTo>
                <a:lnTo>
                  <a:pt x="908" y="132"/>
                </a:lnTo>
                <a:lnTo>
                  <a:pt x="920" y="132"/>
                </a:lnTo>
                <a:lnTo>
                  <a:pt x="932" y="134"/>
                </a:lnTo>
                <a:lnTo>
                  <a:pt x="942" y="138"/>
                </a:lnTo>
                <a:lnTo>
                  <a:pt x="952" y="142"/>
                </a:lnTo>
                <a:lnTo>
                  <a:pt x="960" y="148"/>
                </a:lnTo>
                <a:lnTo>
                  <a:pt x="960" y="148"/>
                </a:lnTo>
                <a:lnTo>
                  <a:pt x="972" y="160"/>
                </a:lnTo>
                <a:lnTo>
                  <a:pt x="978" y="168"/>
                </a:lnTo>
                <a:lnTo>
                  <a:pt x="984" y="178"/>
                </a:lnTo>
                <a:lnTo>
                  <a:pt x="988" y="190"/>
                </a:lnTo>
                <a:lnTo>
                  <a:pt x="990" y="204"/>
                </a:lnTo>
                <a:lnTo>
                  <a:pt x="988" y="220"/>
                </a:lnTo>
                <a:lnTo>
                  <a:pt x="984" y="238"/>
                </a:lnTo>
                <a:lnTo>
                  <a:pt x="984" y="238"/>
                </a:lnTo>
                <a:lnTo>
                  <a:pt x="924" y="306"/>
                </a:lnTo>
                <a:lnTo>
                  <a:pt x="854" y="396"/>
                </a:lnTo>
                <a:lnTo>
                  <a:pt x="816" y="448"/>
                </a:lnTo>
                <a:lnTo>
                  <a:pt x="774" y="504"/>
                </a:lnTo>
                <a:lnTo>
                  <a:pt x="732" y="566"/>
                </a:lnTo>
                <a:lnTo>
                  <a:pt x="688" y="634"/>
                </a:lnTo>
                <a:lnTo>
                  <a:pt x="688" y="634"/>
                </a:lnTo>
                <a:lnTo>
                  <a:pt x="710" y="580"/>
                </a:lnTo>
                <a:lnTo>
                  <a:pt x="730" y="530"/>
                </a:lnTo>
                <a:lnTo>
                  <a:pt x="746" y="484"/>
                </a:lnTo>
                <a:lnTo>
                  <a:pt x="760" y="440"/>
                </a:lnTo>
                <a:lnTo>
                  <a:pt x="784" y="364"/>
                </a:lnTo>
                <a:lnTo>
                  <a:pt x="802" y="298"/>
                </a:lnTo>
                <a:lnTo>
                  <a:pt x="802" y="298"/>
                </a:lnTo>
                <a:close/>
                <a:moveTo>
                  <a:pt x="332" y="1796"/>
                </a:moveTo>
                <a:lnTo>
                  <a:pt x="332" y="1796"/>
                </a:lnTo>
                <a:lnTo>
                  <a:pt x="304" y="1782"/>
                </a:lnTo>
                <a:lnTo>
                  <a:pt x="278" y="1770"/>
                </a:lnTo>
                <a:lnTo>
                  <a:pt x="254" y="1760"/>
                </a:lnTo>
                <a:lnTo>
                  <a:pt x="228" y="1752"/>
                </a:lnTo>
                <a:lnTo>
                  <a:pt x="256" y="1608"/>
                </a:lnTo>
                <a:lnTo>
                  <a:pt x="532" y="1768"/>
                </a:lnTo>
                <a:lnTo>
                  <a:pt x="422" y="1864"/>
                </a:lnTo>
                <a:lnTo>
                  <a:pt x="422" y="1864"/>
                </a:lnTo>
                <a:lnTo>
                  <a:pt x="402" y="1846"/>
                </a:lnTo>
                <a:lnTo>
                  <a:pt x="382" y="1828"/>
                </a:lnTo>
                <a:lnTo>
                  <a:pt x="358" y="1812"/>
                </a:lnTo>
                <a:lnTo>
                  <a:pt x="332" y="1796"/>
                </a:lnTo>
                <a:lnTo>
                  <a:pt x="332" y="1796"/>
                </a:lnTo>
                <a:close/>
                <a:moveTo>
                  <a:pt x="1416" y="244"/>
                </a:moveTo>
                <a:lnTo>
                  <a:pt x="1134" y="82"/>
                </a:lnTo>
                <a:lnTo>
                  <a:pt x="1134" y="82"/>
                </a:lnTo>
                <a:lnTo>
                  <a:pt x="1142" y="68"/>
                </a:lnTo>
                <a:lnTo>
                  <a:pt x="1152" y="56"/>
                </a:lnTo>
                <a:lnTo>
                  <a:pt x="1164" y="44"/>
                </a:lnTo>
                <a:lnTo>
                  <a:pt x="1176" y="34"/>
                </a:lnTo>
                <a:lnTo>
                  <a:pt x="1190" y="24"/>
                </a:lnTo>
                <a:lnTo>
                  <a:pt x="1202" y="18"/>
                </a:lnTo>
                <a:lnTo>
                  <a:pt x="1218" y="10"/>
                </a:lnTo>
                <a:lnTo>
                  <a:pt x="1232" y="6"/>
                </a:lnTo>
                <a:lnTo>
                  <a:pt x="1248" y="2"/>
                </a:lnTo>
                <a:lnTo>
                  <a:pt x="1262" y="0"/>
                </a:lnTo>
                <a:lnTo>
                  <a:pt x="1278" y="0"/>
                </a:lnTo>
                <a:lnTo>
                  <a:pt x="1294" y="2"/>
                </a:lnTo>
                <a:lnTo>
                  <a:pt x="1310" y="4"/>
                </a:lnTo>
                <a:lnTo>
                  <a:pt x="1326" y="8"/>
                </a:lnTo>
                <a:lnTo>
                  <a:pt x="1340" y="14"/>
                </a:lnTo>
                <a:lnTo>
                  <a:pt x="1356" y="22"/>
                </a:lnTo>
                <a:lnTo>
                  <a:pt x="1356" y="22"/>
                </a:lnTo>
                <a:lnTo>
                  <a:pt x="1370" y="32"/>
                </a:lnTo>
                <a:lnTo>
                  <a:pt x="1382" y="42"/>
                </a:lnTo>
                <a:lnTo>
                  <a:pt x="1394" y="52"/>
                </a:lnTo>
                <a:lnTo>
                  <a:pt x="1404" y="66"/>
                </a:lnTo>
                <a:lnTo>
                  <a:pt x="1414" y="78"/>
                </a:lnTo>
                <a:lnTo>
                  <a:pt x="1420" y="92"/>
                </a:lnTo>
                <a:lnTo>
                  <a:pt x="1426" y="106"/>
                </a:lnTo>
                <a:lnTo>
                  <a:pt x="1432" y="122"/>
                </a:lnTo>
                <a:lnTo>
                  <a:pt x="1436" y="136"/>
                </a:lnTo>
                <a:lnTo>
                  <a:pt x="1436" y="152"/>
                </a:lnTo>
                <a:lnTo>
                  <a:pt x="1438" y="168"/>
                </a:lnTo>
                <a:lnTo>
                  <a:pt x="1436" y="184"/>
                </a:lnTo>
                <a:lnTo>
                  <a:pt x="1434" y="200"/>
                </a:lnTo>
                <a:lnTo>
                  <a:pt x="1428" y="214"/>
                </a:lnTo>
                <a:lnTo>
                  <a:pt x="1424" y="230"/>
                </a:lnTo>
                <a:lnTo>
                  <a:pt x="1416" y="244"/>
                </a:lnTo>
                <a:lnTo>
                  <a:pt x="1416" y="244"/>
                </a:lnTo>
                <a:close/>
                <a:moveTo>
                  <a:pt x="2236" y="1414"/>
                </a:moveTo>
                <a:lnTo>
                  <a:pt x="2236" y="1414"/>
                </a:lnTo>
                <a:lnTo>
                  <a:pt x="2234" y="1428"/>
                </a:lnTo>
                <a:lnTo>
                  <a:pt x="2230" y="1440"/>
                </a:lnTo>
                <a:lnTo>
                  <a:pt x="2224" y="1452"/>
                </a:lnTo>
                <a:lnTo>
                  <a:pt x="2216" y="1462"/>
                </a:lnTo>
                <a:lnTo>
                  <a:pt x="2206" y="1470"/>
                </a:lnTo>
                <a:lnTo>
                  <a:pt x="2194" y="1476"/>
                </a:lnTo>
                <a:lnTo>
                  <a:pt x="2182" y="1480"/>
                </a:lnTo>
                <a:lnTo>
                  <a:pt x="2168" y="1482"/>
                </a:lnTo>
                <a:lnTo>
                  <a:pt x="2168" y="1482"/>
                </a:lnTo>
                <a:lnTo>
                  <a:pt x="2054" y="1482"/>
                </a:lnTo>
                <a:lnTo>
                  <a:pt x="1948" y="1486"/>
                </a:lnTo>
                <a:lnTo>
                  <a:pt x="1848" y="1494"/>
                </a:lnTo>
                <a:lnTo>
                  <a:pt x="1758" y="1504"/>
                </a:lnTo>
                <a:lnTo>
                  <a:pt x="1674" y="1514"/>
                </a:lnTo>
                <a:lnTo>
                  <a:pt x="1598" y="1528"/>
                </a:lnTo>
                <a:lnTo>
                  <a:pt x="1530" y="1544"/>
                </a:lnTo>
                <a:lnTo>
                  <a:pt x="1470" y="1562"/>
                </a:lnTo>
                <a:lnTo>
                  <a:pt x="1416" y="1580"/>
                </a:lnTo>
                <a:lnTo>
                  <a:pt x="1372" y="1600"/>
                </a:lnTo>
                <a:lnTo>
                  <a:pt x="1332" y="1620"/>
                </a:lnTo>
                <a:lnTo>
                  <a:pt x="1302" y="1642"/>
                </a:lnTo>
                <a:lnTo>
                  <a:pt x="1288" y="1652"/>
                </a:lnTo>
                <a:lnTo>
                  <a:pt x="1278" y="1664"/>
                </a:lnTo>
                <a:lnTo>
                  <a:pt x="1268" y="1676"/>
                </a:lnTo>
                <a:lnTo>
                  <a:pt x="1260" y="1686"/>
                </a:lnTo>
                <a:lnTo>
                  <a:pt x="1254" y="1698"/>
                </a:lnTo>
                <a:lnTo>
                  <a:pt x="1250" y="1710"/>
                </a:lnTo>
                <a:lnTo>
                  <a:pt x="1248" y="1720"/>
                </a:lnTo>
                <a:lnTo>
                  <a:pt x="1246" y="1732"/>
                </a:lnTo>
                <a:lnTo>
                  <a:pt x="1246" y="1732"/>
                </a:lnTo>
                <a:lnTo>
                  <a:pt x="1248" y="1750"/>
                </a:lnTo>
                <a:lnTo>
                  <a:pt x="1254" y="1766"/>
                </a:lnTo>
                <a:lnTo>
                  <a:pt x="1262" y="1782"/>
                </a:lnTo>
                <a:lnTo>
                  <a:pt x="1274" y="1796"/>
                </a:lnTo>
                <a:lnTo>
                  <a:pt x="1290" y="1810"/>
                </a:lnTo>
                <a:lnTo>
                  <a:pt x="1308" y="1824"/>
                </a:lnTo>
                <a:lnTo>
                  <a:pt x="1354" y="1856"/>
                </a:lnTo>
                <a:lnTo>
                  <a:pt x="1354" y="1856"/>
                </a:lnTo>
                <a:lnTo>
                  <a:pt x="1382" y="1876"/>
                </a:lnTo>
                <a:lnTo>
                  <a:pt x="1412" y="1896"/>
                </a:lnTo>
                <a:lnTo>
                  <a:pt x="1442" y="1920"/>
                </a:lnTo>
                <a:lnTo>
                  <a:pt x="1468" y="1948"/>
                </a:lnTo>
                <a:lnTo>
                  <a:pt x="1480" y="1962"/>
                </a:lnTo>
                <a:lnTo>
                  <a:pt x="1490" y="1978"/>
                </a:lnTo>
                <a:lnTo>
                  <a:pt x="1500" y="1994"/>
                </a:lnTo>
                <a:lnTo>
                  <a:pt x="1508" y="2014"/>
                </a:lnTo>
                <a:lnTo>
                  <a:pt x="1516" y="2032"/>
                </a:lnTo>
                <a:lnTo>
                  <a:pt x="1520" y="2054"/>
                </a:lnTo>
                <a:lnTo>
                  <a:pt x="1524" y="2076"/>
                </a:lnTo>
                <a:lnTo>
                  <a:pt x="1524" y="2100"/>
                </a:lnTo>
                <a:lnTo>
                  <a:pt x="1524" y="2100"/>
                </a:lnTo>
                <a:lnTo>
                  <a:pt x="1524" y="2116"/>
                </a:lnTo>
                <a:lnTo>
                  <a:pt x="1522" y="2134"/>
                </a:lnTo>
                <a:lnTo>
                  <a:pt x="1518" y="2150"/>
                </a:lnTo>
                <a:lnTo>
                  <a:pt x="1512" y="2168"/>
                </a:lnTo>
                <a:lnTo>
                  <a:pt x="1506" y="2184"/>
                </a:lnTo>
                <a:lnTo>
                  <a:pt x="1498" y="2200"/>
                </a:lnTo>
                <a:lnTo>
                  <a:pt x="1488" y="2214"/>
                </a:lnTo>
                <a:lnTo>
                  <a:pt x="1478" y="2230"/>
                </a:lnTo>
                <a:lnTo>
                  <a:pt x="1466" y="2244"/>
                </a:lnTo>
                <a:lnTo>
                  <a:pt x="1452" y="2258"/>
                </a:lnTo>
                <a:lnTo>
                  <a:pt x="1436" y="2272"/>
                </a:lnTo>
                <a:lnTo>
                  <a:pt x="1420" y="2286"/>
                </a:lnTo>
                <a:lnTo>
                  <a:pt x="1382" y="2312"/>
                </a:lnTo>
                <a:lnTo>
                  <a:pt x="1338" y="2336"/>
                </a:lnTo>
                <a:lnTo>
                  <a:pt x="1288" y="2358"/>
                </a:lnTo>
                <a:lnTo>
                  <a:pt x="1232" y="2380"/>
                </a:lnTo>
                <a:lnTo>
                  <a:pt x="1170" y="2400"/>
                </a:lnTo>
                <a:lnTo>
                  <a:pt x="1102" y="2418"/>
                </a:lnTo>
                <a:lnTo>
                  <a:pt x="1028" y="2436"/>
                </a:lnTo>
                <a:lnTo>
                  <a:pt x="948" y="2452"/>
                </a:lnTo>
                <a:lnTo>
                  <a:pt x="862" y="2466"/>
                </a:lnTo>
                <a:lnTo>
                  <a:pt x="770" y="2478"/>
                </a:lnTo>
                <a:lnTo>
                  <a:pt x="770" y="2478"/>
                </a:lnTo>
                <a:lnTo>
                  <a:pt x="640" y="2494"/>
                </a:lnTo>
                <a:lnTo>
                  <a:pt x="516" y="2504"/>
                </a:lnTo>
                <a:lnTo>
                  <a:pt x="398" y="2512"/>
                </a:lnTo>
                <a:lnTo>
                  <a:pt x="292" y="2518"/>
                </a:lnTo>
                <a:lnTo>
                  <a:pt x="134" y="2522"/>
                </a:lnTo>
                <a:lnTo>
                  <a:pt x="66" y="2524"/>
                </a:lnTo>
                <a:lnTo>
                  <a:pt x="66" y="2524"/>
                </a:lnTo>
                <a:lnTo>
                  <a:pt x="52" y="2522"/>
                </a:lnTo>
                <a:lnTo>
                  <a:pt x="40" y="2518"/>
                </a:lnTo>
                <a:lnTo>
                  <a:pt x="28" y="2512"/>
                </a:lnTo>
                <a:lnTo>
                  <a:pt x="18" y="2504"/>
                </a:lnTo>
                <a:lnTo>
                  <a:pt x="10" y="2494"/>
                </a:lnTo>
                <a:lnTo>
                  <a:pt x="4" y="2484"/>
                </a:lnTo>
                <a:lnTo>
                  <a:pt x="0" y="2470"/>
                </a:lnTo>
                <a:lnTo>
                  <a:pt x="0" y="2458"/>
                </a:lnTo>
                <a:lnTo>
                  <a:pt x="0" y="2458"/>
                </a:lnTo>
                <a:lnTo>
                  <a:pt x="0" y="2444"/>
                </a:lnTo>
                <a:lnTo>
                  <a:pt x="4" y="2432"/>
                </a:lnTo>
                <a:lnTo>
                  <a:pt x="10" y="2420"/>
                </a:lnTo>
                <a:lnTo>
                  <a:pt x="18" y="2410"/>
                </a:lnTo>
                <a:lnTo>
                  <a:pt x="28" y="2402"/>
                </a:lnTo>
                <a:lnTo>
                  <a:pt x="40" y="2396"/>
                </a:lnTo>
                <a:lnTo>
                  <a:pt x="52" y="2392"/>
                </a:lnTo>
                <a:lnTo>
                  <a:pt x="66" y="2390"/>
                </a:lnTo>
                <a:lnTo>
                  <a:pt x="66" y="2390"/>
                </a:lnTo>
                <a:lnTo>
                  <a:pt x="216" y="2388"/>
                </a:lnTo>
                <a:lnTo>
                  <a:pt x="358" y="2384"/>
                </a:lnTo>
                <a:lnTo>
                  <a:pt x="492" y="2376"/>
                </a:lnTo>
                <a:lnTo>
                  <a:pt x="618" y="2364"/>
                </a:lnTo>
                <a:lnTo>
                  <a:pt x="736" y="2352"/>
                </a:lnTo>
                <a:lnTo>
                  <a:pt x="846" y="2336"/>
                </a:lnTo>
                <a:lnTo>
                  <a:pt x="946" y="2318"/>
                </a:lnTo>
                <a:lnTo>
                  <a:pt x="1036" y="2298"/>
                </a:lnTo>
                <a:lnTo>
                  <a:pt x="1116" y="2276"/>
                </a:lnTo>
                <a:lnTo>
                  <a:pt x="1188" y="2252"/>
                </a:lnTo>
                <a:lnTo>
                  <a:pt x="1248" y="2228"/>
                </a:lnTo>
                <a:lnTo>
                  <a:pt x="1276" y="2216"/>
                </a:lnTo>
                <a:lnTo>
                  <a:pt x="1300" y="2204"/>
                </a:lnTo>
                <a:lnTo>
                  <a:pt x="1320" y="2192"/>
                </a:lnTo>
                <a:lnTo>
                  <a:pt x="1340" y="2178"/>
                </a:lnTo>
                <a:lnTo>
                  <a:pt x="1356" y="2166"/>
                </a:lnTo>
                <a:lnTo>
                  <a:pt x="1368" y="2152"/>
                </a:lnTo>
                <a:lnTo>
                  <a:pt x="1378" y="2138"/>
                </a:lnTo>
                <a:lnTo>
                  <a:pt x="1386" y="2126"/>
                </a:lnTo>
                <a:lnTo>
                  <a:pt x="1390" y="2112"/>
                </a:lnTo>
                <a:lnTo>
                  <a:pt x="1392" y="2100"/>
                </a:lnTo>
                <a:lnTo>
                  <a:pt x="1392" y="2100"/>
                </a:lnTo>
                <a:lnTo>
                  <a:pt x="1390" y="2080"/>
                </a:lnTo>
                <a:lnTo>
                  <a:pt x="1384" y="2062"/>
                </a:lnTo>
                <a:lnTo>
                  <a:pt x="1374" y="2044"/>
                </a:lnTo>
                <a:lnTo>
                  <a:pt x="1362" y="2030"/>
                </a:lnTo>
                <a:lnTo>
                  <a:pt x="1346" y="2014"/>
                </a:lnTo>
                <a:lnTo>
                  <a:pt x="1328" y="2000"/>
                </a:lnTo>
                <a:lnTo>
                  <a:pt x="1280" y="1968"/>
                </a:lnTo>
                <a:lnTo>
                  <a:pt x="1280" y="1968"/>
                </a:lnTo>
                <a:lnTo>
                  <a:pt x="1252" y="1948"/>
                </a:lnTo>
                <a:lnTo>
                  <a:pt x="1222" y="1928"/>
                </a:lnTo>
                <a:lnTo>
                  <a:pt x="1194" y="1904"/>
                </a:lnTo>
                <a:lnTo>
                  <a:pt x="1168" y="1878"/>
                </a:lnTo>
                <a:lnTo>
                  <a:pt x="1158" y="1864"/>
                </a:lnTo>
                <a:lnTo>
                  <a:pt x="1146" y="1848"/>
                </a:lnTo>
                <a:lnTo>
                  <a:pt x="1138" y="1832"/>
                </a:lnTo>
                <a:lnTo>
                  <a:pt x="1130" y="1814"/>
                </a:lnTo>
                <a:lnTo>
                  <a:pt x="1122" y="1796"/>
                </a:lnTo>
                <a:lnTo>
                  <a:pt x="1118" y="1776"/>
                </a:lnTo>
                <a:lnTo>
                  <a:pt x="1114" y="1754"/>
                </a:lnTo>
                <a:lnTo>
                  <a:pt x="1114" y="1732"/>
                </a:lnTo>
                <a:lnTo>
                  <a:pt x="1114" y="1732"/>
                </a:lnTo>
                <a:lnTo>
                  <a:pt x="1116" y="1700"/>
                </a:lnTo>
                <a:lnTo>
                  <a:pt x="1122" y="1670"/>
                </a:lnTo>
                <a:lnTo>
                  <a:pt x="1132" y="1642"/>
                </a:lnTo>
                <a:lnTo>
                  <a:pt x="1146" y="1616"/>
                </a:lnTo>
                <a:lnTo>
                  <a:pt x="1164" y="1592"/>
                </a:lnTo>
                <a:lnTo>
                  <a:pt x="1184" y="1568"/>
                </a:lnTo>
                <a:lnTo>
                  <a:pt x="1208" y="1546"/>
                </a:lnTo>
                <a:lnTo>
                  <a:pt x="1234" y="1526"/>
                </a:lnTo>
                <a:lnTo>
                  <a:pt x="1262" y="1506"/>
                </a:lnTo>
                <a:lnTo>
                  <a:pt x="1294" y="1490"/>
                </a:lnTo>
                <a:lnTo>
                  <a:pt x="1328" y="1474"/>
                </a:lnTo>
                <a:lnTo>
                  <a:pt x="1364" y="1458"/>
                </a:lnTo>
                <a:lnTo>
                  <a:pt x="1402" y="1444"/>
                </a:lnTo>
                <a:lnTo>
                  <a:pt x="1440" y="1432"/>
                </a:lnTo>
                <a:lnTo>
                  <a:pt x="1480" y="1420"/>
                </a:lnTo>
                <a:lnTo>
                  <a:pt x="1522" y="1410"/>
                </a:lnTo>
                <a:lnTo>
                  <a:pt x="1608" y="1392"/>
                </a:lnTo>
                <a:lnTo>
                  <a:pt x="1696" y="1378"/>
                </a:lnTo>
                <a:lnTo>
                  <a:pt x="1784" y="1368"/>
                </a:lnTo>
                <a:lnTo>
                  <a:pt x="1870" y="1360"/>
                </a:lnTo>
                <a:lnTo>
                  <a:pt x="1954" y="1354"/>
                </a:lnTo>
                <a:lnTo>
                  <a:pt x="2032" y="1350"/>
                </a:lnTo>
                <a:lnTo>
                  <a:pt x="2104" y="1348"/>
                </a:lnTo>
                <a:lnTo>
                  <a:pt x="2168" y="1348"/>
                </a:lnTo>
                <a:lnTo>
                  <a:pt x="2168" y="1348"/>
                </a:lnTo>
                <a:lnTo>
                  <a:pt x="2182" y="1350"/>
                </a:lnTo>
                <a:lnTo>
                  <a:pt x="2194" y="1354"/>
                </a:lnTo>
                <a:lnTo>
                  <a:pt x="2206" y="1360"/>
                </a:lnTo>
                <a:lnTo>
                  <a:pt x="2216" y="1368"/>
                </a:lnTo>
                <a:lnTo>
                  <a:pt x="2224" y="1378"/>
                </a:lnTo>
                <a:lnTo>
                  <a:pt x="2230" y="1388"/>
                </a:lnTo>
                <a:lnTo>
                  <a:pt x="2234" y="1402"/>
                </a:lnTo>
                <a:lnTo>
                  <a:pt x="2236" y="1414"/>
                </a:lnTo>
                <a:lnTo>
                  <a:pt x="2236" y="1414"/>
                </a:lnTo>
                <a:close/>
                <a:moveTo>
                  <a:pt x="460" y="2028"/>
                </a:moveTo>
                <a:lnTo>
                  <a:pt x="66" y="2256"/>
                </a:lnTo>
                <a:lnTo>
                  <a:pt x="66" y="1800"/>
                </a:lnTo>
                <a:lnTo>
                  <a:pt x="66" y="1800"/>
                </a:lnTo>
                <a:lnTo>
                  <a:pt x="82" y="1798"/>
                </a:lnTo>
                <a:lnTo>
                  <a:pt x="102" y="1796"/>
                </a:lnTo>
                <a:lnTo>
                  <a:pt x="124" y="1794"/>
                </a:lnTo>
                <a:lnTo>
                  <a:pt x="150" y="1796"/>
                </a:lnTo>
                <a:lnTo>
                  <a:pt x="176" y="1800"/>
                </a:lnTo>
                <a:lnTo>
                  <a:pt x="204" y="1808"/>
                </a:lnTo>
                <a:lnTo>
                  <a:pt x="234" y="1816"/>
                </a:lnTo>
                <a:lnTo>
                  <a:pt x="266" y="1830"/>
                </a:lnTo>
                <a:lnTo>
                  <a:pt x="158" y="2018"/>
                </a:lnTo>
                <a:lnTo>
                  <a:pt x="158" y="2018"/>
                </a:lnTo>
                <a:lnTo>
                  <a:pt x="154" y="2026"/>
                </a:lnTo>
                <a:lnTo>
                  <a:pt x="152" y="2032"/>
                </a:lnTo>
                <a:lnTo>
                  <a:pt x="152" y="2040"/>
                </a:lnTo>
                <a:lnTo>
                  <a:pt x="154" y="2048"/>
                </a:lnTo>
                <a:lnTo>
                  <a:pt x="156" y="2056"/>
                </a:lnTo>
                <a:lnTo>
                  <a:pt x="160" y="2062"/>
                </a:lnTo>
                <a:lnTo>
                  <a:pt x="166" y="2068"/>
                </a:lnTo>
                <a:lnTo>
                  <a:pt x="172" y="2072"/>
                </a:lnTo>
                <a:lnTo>
                  <a:pt x="172" y="2072"/>
                </a:lnTo>
                <a:lnTo>
                  <a:pt x="182" y="2076"/>
                </a:lnTo>
                <a:lnTo>
                  <a:pt x="192" y="2078"/>
                </a:lnTo>
                <a:lnTo>
                  <a:pt x="192" y="2078"/>
                </a:lnTo>
                <a:lnTo>
                  <a:pt x="202" y="2076"/>
                </a:lnTo>
                <a:lnTo>
                  <a:pt x="212" y="2072"/>
                </a:lnTo>
                <a:lnTo>
                  <a:pt x="220" y="2066"/>
                </a:lnTo>
                <a:lnTo>
                  <a:pt x="226" y="2058"/>
                </a:lnTo>
                <a:lnTo>
                  <a:pt x="336" y="1870"/>
                </a:lnTo>
                <a:lnTo>
                  <a:pt x="336" y="1870"/>
                </a:lnTo>
                <a:lnTo>
                  <a:pt x="362" y="1890"/>
                </a:lnTo>
                <a:lnTo>
                  <a:pt x="386" y="1912"/>
                </a:lnTo>
                <a:lnTo>
                  <a:pt x="406" y="1932"/>
                </a:lnTo>
                <a:lnTo>
                  <a:pt x="422" y="1954"/>
                </a:lnTo>
                <a:lnTo>
                  <a:pt x="436" y="1974"/>
                </a:lnTo>
                <a:lnTo>
                  <a:pt x="448" y="1994"/>
                </a:lnTo>
                <a:lnTo>
                  <a:pt x="456" y="2012"/>
                </a:lnTo>
                <a:lnTo>
                  <a:pt x="460" y="2028"/>
                </a:lnTo>
                <a:lnTo>
                  <a:pt x="460" y="2028"/>
                </a:lnTo>
                <a:close/>
              </a:path>
            </a:pathLst>
          </a:custGeom>
          <a:solidFill>
            <a:schemeClr val="tx2"/>
          </a:solidFill>
          <a:ln>
            <a:noFill/>
          </a:ln>
          <a:extLst/>
        </p:spPr>
        <p:txBody>
          <a:bodyPr vert="horz" wrap="square" lIns="62185" tIns="31093" rIns="62185" bIns="31093" numCol="1" anchor="t" anchorCtr="0" compatLnSpc="1">
            <a:prstTxWarp prst="textNoShape">
              <a:avLst/>
            </a:prstTxWarp>
          </a:bodyPr>
          <a:lstStyle/>
          <a:p>
            <a:endParaRPr lang="en-GB" sz="1224"/>
          </a:p>
        </p:txBody>
      </p:sp>
      <p:sp>
        <p:nvSpPr>
          <p:cNvPr id="51" name="Freeform 13"/>
          <p:cNvSpPr>
            <a:spLocks noEditPoints="1"/>
          </p:cNvSpPr>
          <p:nvPr/>
        </p:nvSpPr>
        <p:spPr bwMode="auto">
          <a:xfrm>
            <a:off x="6984431" y="4524191"/>
            <a:ext cx="340170" cy="331411"/>
          </a:xfrm>
          <a:custGeom>
            <a:avLst/>
            <a:gdLst>
              <a:gd name="T0" fmla="*/ 2610 w 2874"/>
              <a:gd name="T1" fmla="*/ 660 h 2800"/>
              <a:gd name="T2" fmla="*/ 2682 w 2874"/>
              <a:gd name="T3" fmla="*/ 812 h 2800"/>
              <a:gd name="T4" fmla="*/ 2624 w 2874"/>
              <a:gd name="T5" fmla="*/ 952 h 2800"/>
              <a:gd name="T6" fmla="*/ 2484 w 2874"/>
              <a:gd name="T7" fmla="*/ 1010 h 2800"/>
              <a:gd name="T8" fmla="*/ 2330 w 2874"/>
              <a:gd name="T9" fmla="*/ 938 h 2800"/>
              <a:gd name="T10" fmla="*/ 2286 w 2874"/>
              <a:gd name="T11" fmla="*/ 792 h 2800"/>
              <a:gd name="T12" fmla="*/ 2372 w 2874"/>
              <a:gd name="T13" fmla="*/ 648 h 2800"/>
              <a:gd name="T14" fmla="*/ 2606 w 2874"/>
              <a:gd name="T15" fmla="*/ 1094 h 2800"/>
              <a:gd name="T16" fmla="*/ 2200 w 2874"/>
              <a:gd name="T17" fmla="*/ 1434 h 2800"/>
              <a:gd name="T18" fmla="*/ 2530 w 2874"/>
              <a:gd name="T19" fmla="*/ 1798 h 2800"/>
              <a:gd name="T20" fmla="*/ 2786 w 2874"/>
              <a:gd name="T21" fmla="*/ 1858 h 2800"/>
              <a:gd name="T22" fmla="*/ 2870 w 2874"/>
              <a:gd name="T23" fmla="*/ 1458 h 2800"/>
              <a:gd name="T24" fmla="*/ 2852 w 2874"/>
              <a:gd name="T25" fmla="*/ 1154 h 2800"/>
              <a:gd name="T26" fmla="*/ 674 w 2874"/>
              <a:gd name="T27" fmla="*/ 1434 h 2800"/>
              <a:gd name="T28" fmla="*/ 136 w 2874"/>
              <a:gd name="T29" fmla="*/ 1094 h 2800"/>
              <a:gd name="T30" fmla="*/ 12 w 2874"/>
              <a:gd name="T31" fmla="*/ 1170 h 2800"/>
              <a:gd name="T32" fmla="*/ 12 w 2874"/>
              <a:gd name="T33" fmla="*/ 1550 h 2800"/>
              <a:gd name="T34" fmla="*/ 120 w 2874"/>
              <a:gd name="T35" fmla="*/ 1940 h 2800"/>
              <a:gd name="T36" fmla="*/ 466 w 2874"/>
              <a:gd name="T37" fmla="*/ 1640 h 2800"/>
              <a:gd name="T38" fmla="*/ 1184 w 2874"/>
              <a:gd name="T39" fmla="*/ 252 h 2800"/>
              <a:gd name="T40" fmla="*/ 1276 w 2874"/>
              <a:gd name="T41" fmla="*/ 448 h 2800"/>
              <a:gd name="T42" fmla="*/ 1462 w 2874"/>
              <a:gd name="T43" fmla="*/ 504 h 2800"/>
              <a:gd name="T44" fmla="*/ 1646 w 2874"/>
              <a:gd name="T45" fmla="*/ 394 h 2800"/>
              <a:gd name="T46" fmla="*/ 1684 w 2874"/>
              <a:gd name="T47" fmla="*/ 202 h 2800"/>
              <a:gd name="T48" fmla="*/ 1556 w 2874"/>
              <a:gd name="T49" fmla="*/ 30 h 2800"/>
              <a:gd name="T50" fmla="*/ 1362 w 2874"/>
              <a:gd name="T51" fmla="*/ 12 h 2800"/>
              <a:gd name="T52" fmla="*/ 1204 w 2874"/>
              <a:gd name="T53" fmla="*/ 154 h 2800"/>
              <a:gd name="T54" fmla="*/ 1522 w 2874"/>
              <a:gd name="T55" fmla="*/ 2798 h 2800"/>
              <a:gd name="T56" fmla="*/ 2070 w 2874"/>
              <a:gd name="T57" fmla="*/ 2654 h 2800"/>
              <a:gd name="T58" fmla="*/ 2562 w 2874"/>
              <a:gd name="T59" fmla="*/ 2258 h 2800"/>
              <a:gd name="T60" fmla="*/ 2164 w 2874"/>
              <a:gd name="T61" fmla="*/ 1690 h 2800"/>
              <a:gd name="T62" fmla="*/ 1834 w 2874"/>
              <a:gd name="T63" fmla="*/ 1448 h 2800"/>
              <a:gd name="T64" fmla="*/ 1436 w 2874"/>
              <a:gd name="T65" fmla="*/ 1360 h 2800"/>
              <a:gd name="T66" fmla="*/ 1102 w 2874"/>
              <a:gd name="T67" fmla="*/ 1422 h 2800"/>
              <a:gd name="T68" fmla="*/ 1054 w 2874"/>
              <a:gd name="T69" fmla="*/ 1772 h 2800"/>
              <a:gd name="T70" fmla="*/ 888 w 2874"/>
              <a:gd name="T71" fmla="*/ 1852 h 2800"/>
              <a:gd name="T72" fmla="*/ 764 w 2874"/>
              <a:gd name="T73" fmla="*/ 1812 h 2800"/>
              <a:gd name="T74" fmla="*/ 532 w 2874"/>
              <a:gd name="T75" fmla="*/ 1898 h 2800"/>
              <a:gd name="T76" fmla="*/ 474 w 2874"/>
              <a:gd name="T77" fmla="*/ 2432 h 2800"/>
              <a:gd name="T78" fmla="*/ 1106 w 2874"/>
              <a:gd name="T79" fmla="*/ 2762 h 2800"/>
              <a:gd name="T80" fmla="*/ 192 w 2874"/>
              <a:gd name="T81" fmla="*/ 812 h 2800"/>
              <a:gd name="T82" fmla="*/ 250 w 2874"/>
              <a:gd name="T83" fmla="*/ 952 h 2800"/>
              <a:gd name="T84" fmla="*/ 390 w 2874"/>
              <a:gd name="T85" fmla="*/ 1010 h 2800"/>
              <a:gd name="T86" fmla="*/ 542 w 2874"/>
              <a:gd name="T87" fmla="*/ 938 h 2800"/>
              <a:gd name="T88" fmla="*/ 586 w 2874"/>
              <a:gd name="T89" fmla="*/ 792 h 2800"/>
              <a:gd name="T90" fmla="*/ 500 w 2874"/>
              <a:gd name="T91" fmla="*/ 648 h 2800"/>
              <a:gd name="T92" fmla="*/ 350 w 2874"/>
              <a:gd name="T93" fmla="*/ 618 h 2800"/>
              <a:gd name="T94" fmla="*/ 216 w 2874"/>
              <a:gd name="T95" fmla="*/ 718 h 2800"/>
              <a:gd name="T96" fmla="*/ 2096 w 2874"/>
              <a:gd name="T97" fmla="*/ 820 h 2800"/>
              <a:gd name="T98" fmla="*/ 2058 w 2874"/>
              <a:gd name="T99" fmla="*/ 676 h 2800"/>
              <a:gd name="T100" fmla="*/ 1896 w 2874"/>
              <a:gd name="T101" fmla="*/ 580 h 2800"/>
              <a:gd name="T102" fmla="*/ 934 w 2874"/>
              <a:gd name="T103" fmla="*/ 590 h 2800"/>
              <a:gd name="T104" fmla="*/ 794 w 2874"/>
              <a:gd name="T105" fmla="*/ 714 h 2800"/>
              <a:gd name="T106" fmla="*/ 780 w 2874"/>
              <a:gd name="T107" fmla="*/ 1658 h 2800"/>
              <a:gd name="T108" fmla="*/ 910 w 2874"/>
              <a:gd name="T109" fmla="*/ 1746 h 2800"/>
              <a:gd name="T110" fmla="*/ 1000 w 2874"/>
              <a:gd name="T111" fmla="*/ 910 h 2800"/>
              <a:gd name="T112" fmla="*/ 1102 w 2874"/>
              <a:gd name="T113" fmla="*/ 1194 h 2800"/>
              <a:gd name="T114" fmla="*/ 1436 w 2874"/>
              <a:gd name="T115" fmla="*/ 1144 h 2800"/>
              <a:gd name="T116" fmla="*/ 1772 w 2874"/>
              <a:gd name="T117" fmla="*/ 1196 h 2800"/>
              <a:gd name="T118" fmla="*/ 1852 w 2874"/>
              <a:gd name="T119" fmla="*/ 938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4" h="2800">
                <a:moveTo>
                  <a:pt x="2484" y="614"/>
                </a:moveTo>
                <a:lnTo>
                  <a:pt x="2484" y="614"/>
                </a:lnTo>
                <a:lnTo>
                  <a:pt x="2504" y="616"/>
                </a:lnTo>
                <a:lnTo>
                  <a:pt x="2524" y="618"/>
                </a:lnTo>
                <a:lnTo>
                  <a:pt x="2542" y="622"/>
                </a:lnTo>
                <a:lnTo>
                  <a:pt x="2560" y="630"/>
                </a:lnTo>
                <a:lnTo>
                  <a:pt x="2578" y="638"/>
                </a:lnTo>
                <a:lnTo>
                  <a:pt x="2594" y="648"/>
                </a:lnTo>
                <a:lnTo>
                  <a:pt x="2610" y="660"/>
                </a:lnTo>
                <a:lnTo>
                  <a:pt x="2624" y="672"/>
                </a:lnTo>
                <a:lnTo>
                  <a:pt x="2636" y="686"/>
                </a:lnTo>
                <a:lnTo>
                  <a:pt x="2648" y="702"/>
                </a:lnTo>
                <a:lnTo>
                  <a:pt x="2658" y="718"/>
                </a:lnTo>
                <a:lnTo>
                  <a:pt x="2666" y="736"/>
                </a:lnTo>
                <a:lnTo>
                  <a:pt x="2672" y="754"/>
                </a:lnTo>
                <a:lnTo>
                  <a:pt x="2678" y="772"/>
                </a:lnTo>
                <a:lnTo>
                  <a:pt x="2680" y="792"/>
                </a:lnTo>
                <a:lnTo>
                  <a:pt x="2682" y="812"/>
                </a:lnTo>
                <a:lnTo>
                  <a:pt x="2682" y="812"/>
                </a:lnTo>
                <a:lnTo>
                  <a:pt x="2680" y="832"/>
                </a:lnTo>
                <a:lnTo>
                  <a:pt x="2678" y="852"/>
                </a:lnTo>
                <a:lnTo>
                  <a:pt x="2672" y="872"/>
                </a:lnTo>
                <a:lnTo>
                  <a:pt x="2666" y="890"/>
                </a:lnTo>
                <a:lnTo>
                  <a:pt x="2658" y="906"/>
                </a:lnTo>
                <a:lnTo>
                  <a:pt x="2648" y="924"/>
                </a:lnTo>
                <a:lnTo>
                  <a:pt x="2636" y="938"/>
                </a:lnTo>
                <a:lnTo>
                  <a:pt x="2624" y="952"/>
                </a:lnTo>
                <a:lnTo>
                  <a:pt x="2610" y="966"/>
                </a:lnTo>
                <a:lnTo>
                  <a:pt x="2594" y="976"/>
                </a:lnTo>
                <a:lnTo>
                  <a:pt x="2578" y="986"/>
                </a:lnTo>
                <a:lnTo>
                  <a:pt x="2560" y="994"/>
                </a:lnTo>
                <a:lnTo>
                  <a:pt x="2542" y="1002"/>
                </a:lnTo>
                <a:lnTo>
                  <a:pt x="2524" y="1006"/>
                </a:lnTo>
                <a:lnTo>
                  <a:pt x="2504" y="1010"/>
                </a:lnTo>
                <a:lnTo>
                  <a:pt x="2484" y="1010"/>
                </a:lnTo>
                <a:lnTo>
                  <a:pt x="2484" y="1010"/>
                </a:lnTo>
                <a:lnTo>
                  <a:pt x="2464" y="1010"/>
                </a:lnTo>
                <a:lnTo>
                  <a:pt x="2444" y="1006"/>
                </a:lnTo>
                <a:lnTo>
                  <a:pt x="2424" y="1002"/>
                </a:lnTo>
                <a:lnTo>
                  <a:pt x="2406" y="994"/>
                </a:lnTo>
                <a:lnTo>
                  <a:pt x="2388" y="986"/>
                </a:lnTo>
                <a:lnTo>
                  <a:pt x="2372" y="976"/>
                </a:lnTo>
                <a:lnTo>
                  <a:pt x="2358" y="966"/>
                </a:lnTo>
                <a:lnTo>
                  <a:pt x="2344" y="952"/>
                </a:lnTo>
                <a:lnTo>
                  <a:pt x="2330" y="938"/>
                </a:lnTo>
                <a:lnTo>
                  <a:pt x="2320" y="924"/>
                </a:lnTo>
                <a:lnTo>
                  <a:pt x="2310" y="906"/>
                </a:lnTo>
                <a:lnTo>
                  <a:pt x="2300" y="890"/>
                </a:lnTo>
                <a:lnTo>
                  <a:pt x="2294" y="872"/>
                </a:lnTo>
                <a:lnTo>
                  <a:pt x="2290" y="852"/>
                </a:lnTo>
                <a:lnTo>
                  <a:pt x="2286" y="832"/>
                </a:lnTo>
                <a:lnTo>
                  <a:pt x="2286" y="812"/>
                </a:lnTo>
                <a:lnTo>
                  <a:pt x="2286" y="812"/>
                </a:lnTo>
                <a:lnTo>
                  <a:pt x="2286" y="792"/>
                </a:lnTo>
                <a:lnTo>
                  <a:pt x="2290" y="772"/>
                </a:lnTo>
                <a:lnTo>
                  <a:pt x="2294" y="754"/>
                </a:lnTo>
                <a:lnTo>
                  <a:pt x="2300" y="736"/>
                </a:lnTo>
                <a:lnTo>
                  <a:pt x="2310" y="718"/>
                </a:lnTo>
                <a:lnTo>
                  <a:pt x="2320" y="702"/>
                </a:lnTo>
                <a:lnTo>
                  <a:pt x="2330" y="686"/>
                </a:lnTo>
                <a:lnTo>
                  <a:pt x="2344" y="672"/>
                </a:lnTo>
                <a:lnTo>
                  <a:pt x="2358" y="660"/>
                </a:lnTo>
                <a:lnTo>
                  <a:pt x="2372" y="648"/>
                </a:lnTo>
                <a:lnTo>
                  <a:pt x="2388" y="638"/>
                </a:lnTo>
                <a:lnTo>
                  <a:pt x="2406" y="630"/>
                </a:lnTo>
                <a:lnTo>
                  <a:pt x="2424" y="622"/>
                </a:lnTo>
                <a:lnTo>
                  <a:pt x="2444" y="618"/>
                </a:lnTo>
                <a:lnTo>
                  <a:pt x="2464" y="616"/>
                </a:lnTo>
                <a:lnTo>
                  <a:pt x="2484" y="614"/>
                </a:lnTo>
                <a:lnTo>
                  <a:pt x="2484" y="614"/>
                </a:lnTo>
                <a:close/>
                <a:moveTo>
                  <a:pt x="2738" y="1094"/>
                </a:moveTo>
                <a:lnTo>
                  <a:pt x="2606" y="1094"/>
                </a:lnTo>
                <a:lnTo>
                  <a:pt x="2484" y="1274"/>
                </a:lnTo>
                <a:lnTo>
                  <a:pt x="2360" y="1094"/>
                </a:lnTo>
                <a:lnTo>
                  <a:pt x="2230" y="1094"/>
                </a:lnTo>
                <a:lnTo>
                  <a:pt x="2230" y="1094"/>
                </a:lnTo>
                <a:lnTo>
                  <a:pt x="2214" y="1094"/>
                </a:lnTo>
                <a:lnTo>
                  <a:pt x="2200" y="1098"/>
                </a:lnTo>
                <a:lnTo>
                  <a:pt x="2200" y="1098"/>
                </a:lnTo>
                <a:lnTo>
                  <a:pt x="2200" y="1104"/>
                </a:lnTo>
                <a:lnTo>
                  <a:pt x="2200" y="1434"/>
                </a:lnTo>
                <a:lnTo>
                  <a:pt x="2200" y="1434"/>
                </a:lnTo>
                <a:lnTo>
                  <a:pt x="2236" y="1466"/>
                </a:lnTo>
                <a:lnTo>
                  <a:pt x="2272" y="1498"/>
                </a:lnTo>
                <a:lnTo>
                  <a:pt x="2306" y="1532"/>
                </a:lnTo>
                <a:lnTo>
                  <a:pt x="2342" y="1568"/>
                </a:lnTo>
                <a:lnTo>
                  <a:pt x="2374" y="1604"/>
                </a:lnTo>
                <a:lnTo>
                  <a:pt x="2408" y="1640"/>
                </a:lnTo>
                <a:lnTo>
                  <a:pt x="2470" y="1718"/>
                </a:lnTo>
                <a:lnTo>
                  <a:pt x="2530" y="1798"/>
                </a:lnTo>
                <a:lnTo>
                  <a:pt x="2588" y="1884"/>
                </a:lnTo>
                <a:lnTo>
                  <a:pt x="2642" y="1970"/>
                </a:lnTo>
                <a:lnTo>
                  <a:pt x="2694" y="2060"/>
                </a:lnTo>
                <a:lnTo>
                  <a:pt x="2694" y="2060"/>
                </a:lnTo>
                <a:lnTo>
                  <a:pt x="2716" y="2020"/>
                </a:lnTo>
                <a:lnTo>
                  <a:pt x="2734" y="1980"/>
                </a:lnTo>
                <a:lnTo>
                  <a:pt x="2754" y="1940"/>
                </a:lnTo>
                <a:lnTo>
                  <a:pt x="2770" y="1900"/>
                </a:lnTo>
                <a:lnTo>
                  <a:pt x="2786" y="1858"/>
                </a:lnTo>
                <a:lnTo>
                  <a:pt x="2802" y="1816"/>
                </a:lnTo>
                <a:lnTo>
                  <a:pt x="2814" y="1772"/>
                </a:lnTo>
                <a:lnTo>
                  <a:pt x="2826" y="1728"/>
                </a:lnTo>
                <a:lnTo>
                  <a:pt x="2838" y="1684"/>
                </a:lnTo>
                <a:lnTo>
                  <a:pt x="2848" y="1640"/>
                </a:lnTo>
                <a:lnTo>
                  <a:pt x="2856" y="1596"/>
                </a:lnTo>
                <a:lnTo>
                  <a:pt x="2862" y="1550"/>
                </a:lnTo>
                <a:lnTo>
                  <a:pt x="2868" y="1504"/>
                </a:lnTo>
                <a:lnTo>
                  <a:pt x="2870" y="1458"/>
                </a:lnTo>
                <a:lnTo>
                  <a:pt x="2874" y="1410"/>
                </a:lnTo>
                <a:lnTo>
                  <a:pt x="2874" y="1364"/>
                </a:lnTo>
                <a:lnTo>
                  <a:pt x="2874" y="1364"/>
                </a:lnTo>
                <a:lnTo>
                  <a:pt x="2872" y="1314"/>
                </a:lnTo>
                <a:lnTo>
                  <a:pt x="2870" y="1266"/>
                </a:lnTo>
                <a:lnTo>
                  <a:pt x="2866" y="1218"/>
                </a:lnTo>
                <a:lnTo>
                  <a:pt x="2860" y="1170"/>
                </a:lnTo>
                <a:lnTo>
                  <a:pt x="2860" y="1170"/>
                </a:lnTo>
                <a:lnTo>
                  <a:pt x="2852" y="1154"/>
                </a:lnTo>
                <a:lnTo>
                  <a:pt x="2840" y="1140"/>
                </a:lnTo>
                <a:lnTo>
                  <a:pt x="2826" y="1126"/>
                </a:lnTo>
                <a:lnTo>
                  <a:pt x="2810" y="1114"/>
                </a:lnTo>
                <a:lnTo>
                  <a:pt x="2794" y="1106"/>
                </a:lnTo>
                <a:lnTo>
                  <a:pt x="2776" y="1100"/>
                </a:lnTo>
                <a:lnTo>
                  <a:pt x="2758" y="1094"/>
                </a:lnTo>
                <a:lnTo>
                  <a:pt x="2738" y="1094"/>
                </a:lnTo>
                <a:lnTo>
                  <a:pt x="2738" y="1094"/>
                </a:lnTo>
                <a:close/>
                <a:moveTo>
                  <a:pt x="674" y="1434"/>
                </a:moveTo>
                <a:lnTo>
                  <a:pt x="674" y="1098"/>
                </a:lnTo>
                <a:lnTo>
                  <a:pt x="674" y="1098"/>
                </a:lnTo>
                <a:lnTo>
                  <a:pt x="660" y="1094"/>
                </a:lnTo>
                <a:lnTo>
                  <a:pt x="644" y="1094"/>
                </a:lnTo>
                <a:lnTo>
                  <a:pt x="512" y="1094"/>
                </a:lnTo>
                <a:lnTo>
                  <a:pt x="390" y="1274"/>
                </a:lnTo>
                <a:lnTo>
                  <a:pt x="266" y="1094"/>
                </a:lnTo>
                <a:lnTo>
                  <a:pt x="136" y="1094"/>
                </a:lnTo>
                <a:lnTo>
                  <a:pt x="136" y="1094"/>
                </a:lnTo>
                <a:lnTo>
                  <a:pt x="116" y="1094"/>
                </a:lnTo>
                <a:lnTo>
                  <a:pt x="96" y="1100"/>
                </a:lnTo>
                <a:lnTo>
                  <a:pt x="78" y="1106"/>
                </a:lnTo>
                <a:lnTo>
                  <a:pt x="62" y="1114"/>
                </a:lnTo>
                <a:lnTo>
                  <a:pt x="48" y="1126"/>
                </a:lnTo>
                <a:lnTo>
                  <a:pt x="34" y="1140"/>
                </a:lnTo>
                <a:lnTo>
                  <a:pt x="22" y="1154"/>
                </a:lnTo>
                <a:lnTo>
                  <a:pt x="12" y="1170"/>
                </a:lnTo>
                <a:lnTo>
                  <a:pt x="12" y="1170"/>
                </a:lnTo>
                <a:lnTo>
                  <a:pt x="6" y="1218"/>
                </a:lnTo>
                <a:lnTo>
                  <a:pt x="2" y="1266"/>
                </a:lnTo>
                <a:lnTo>
                  <a:pt x="0" y="1314"/>
                </a:lnTo>
                <a:lnTo>
                  <a:pt x="0" y="1364"/>
                </a:lnTo>
                <a:lnTo>
                  <a:pt x="0" y="1364"/>
                </a:lnTo>
                <a:lnTo>
                  <a:pt x="0" y="1410"/>
                </a:lnTo>
                <a:lnTo>
                  <a:pt x="2" y="1458"/>
                </a:lnTo>
                <a:lnTo>
                  <a:pt x="6" y="1504"/>
                </a:lnTo>
                <a:lnTo>
                  <a:pt x="12" y="1550"/>
                </a:lnTo>
                <a:lnTo>
                  <a:pt x="18" y="1596"/>
                </a:lnTo>
                <a:lnTo>
                  <a:pt x="26" y="1640"/>
                </a:lnTo>
                <a:lnTo>
                  <a:pt x="36" y="1684"/>
                </a:lnTo>
                <a:lnTo>
                  <a:pt x="46" y="1728"/>
                </a:lnTo>
                <a:lnTo>
                  <a:pt x="58" y="1772"/>
                </a:lnTo>
                <a:lnTo>
                  <a:pt x="72" y="1816"/>
                </a:lnTo>
                <a:lnTo>
                  <a:pt x="86" y="1858"/>
                </a:lnTo>
                <a:lnTo>
                  <a:pt x="102" y="1900"/>
                </a:lnTo>
                <a:lnTo>
                  <a:pt x="120" y="1940"/>
                </a:lnTo>
                <a:lnTo>
                  <a:pt x="138" y="1980"/>
                </a:lnTo>
                <a:lnTo>
                  <a:pt x="158" y="2020"/>
                </a:lnTo>
                <a:lnTo>
                  <a:pt x="178" y="2060"/>
                </a:lnTo>
                <a:lnTo>
                  <a:pt x="178" y="2060"/>
                </a:lnTo>
                <a:lnTo>
                  <a:pt x="230" y="1970"/>
                </a:lnTo>
                <a:lnTo>
                  <a:pt x="286" y="1882"/>
                </a:lnTo>
                <a:lnTo>
                  <a:pt x="342" y="1798"/>
                </a:lnTo>
                <a:lnTo>
                  <a:pt x="404" y="1718"/>
                </a:lnTo>
                <a:lnTo>
                  <a:pt x="466" y="1640"/>
                </a:lnTo>
                <a:lnTo>
                  <a:pt x="500" y="1602"/>
                </a:lnTo>
                <a:lnTo>
                  <a:pt x="532" y="1566"/>
                </a:lnTo>
                <a:lnTo>
                  <a:pt x="566" y="1532"/>
                </a:lnTo>
                <a:lnTo>
                  <a:pt x="602" y="1498"/>
                </a:lnTo>
                <a:lnTo>
                  <a:pt x="638" y="1464"/>
                </a:lnTo>
                <a:lnTo>
                  <a:pt x="674" y="1434"/>
                </a:lnTo>
                <a:lnTo>
                  <a:pt x="674" y="1434"/>
                </a:lnTo>
                <a:close/>
                <a:moveTo>
                  <a:pt x="1184" y="252"/>
                </a:moveTo>
                <a:lnTo>
                  <a:pt x="1184" y="252"/>
                </a:lnTo>
                <a:lnTo>
                  <a:pt x="1186" y="278"/>
                </a:lnTo>
                <a:lnTo>
                  <a:pt x="1190" y="304"/>
                </a:lnTo>
                <a:lnTo>
                  <a:pt x="1196" y="328"/>
                </a:lnTo>
                <a:lnTo>
                  <a:pt x="1204" y="350"/>
                </a:lnTo>
                <a:lnTo>
                  <a:pt x="1214" y="372"/>
                </a:lnTo>
                <a:lnTo>
                  <a:pt x="1228" y="394"/>
                </a:lnTo>
                <a:lnTo>
                  <a:pt x="1242" y="414"/>
                </a:lnTo>
                <a:lnTo>
                  <a:pt x="1258" y="432"/>
                </a:lnTo>
                <a:lnTo>
                  <a:pt x="1276" y="448"/>
                </a:lnTo>
                <a:lnTo>
                  <a:pt x="1296" y="462"/>
                </a:lnTo>
                <a:lnTo>
                  <a:pt x="1316" y="474"/>
                </a:lnTo>
                <a:lnTo>
                  <a:pt x="1338" y="486"/>
                </a:lnTo>
                <a:lnTo>
                  <a:pt x="1362" y="494"/>
                </a:lnTo>
                <a:lnTo>
                  <a:pt x="1386" y="500"/>
                </a:lnTo>
                <a:lnTo>
                  <a:pt x="1410" y="504"/>
                </a:lnTo>
                <a:lnTo>
                  <a:pt x="1436" y="506"/>
                </a:lnTo>
                <a:lnTo>
                  <a:pt x="1436" y="506"/>
                </a:lnTo>
                <a:lnTo>
                  <a:pt x="1462" y="504"/>
                </a:lnTo>
                <a:lnTo>
                  <a:pt x="1488" y="500"/>
                </a:lnTo>
                <a:lnTo>
                  <a:pt x="1512" y="494"/>
                </a:lnTo>
                <a:lnTo>
                  <a:pt x="1534" y="486"/>
                </a:lnTo>
                <a:lnTo>
                  <a:pt x="1556" y="474"/>
                </a:lnTo>
                <a:lnTo>
                  <a:pt x="1578" y="462"/>
                </a:lnTo>
                <a:lnTo>
                  <a:pt x="1598" y="448"/>
                </a:lnTo>
                <a:lnTo>
                  <a:pt x="1616" y="432"/>
                </a:lnTo>
                <a:lnTo>
                  <a:pt x="1632" y="414"/>
                </a:lnTo>
                <a:lnTo>
                  <a:pt x="1646" y="394"/>
                </a:lnTo>
                <a:lnTo>
                  <a:pt x="1658" y="372"/>
                </a:lnTo>
                <a:lnTo>
                  <a:pt x="1670" y="350"/>
                </a:lnTo>
                <a:lnTo>
                  <a:pt x="1678" y="328"/>
                </a:lnTo>
                <a:lnTo>
                  <a:pt x="1684" y="304"/>
                </a:lnTo>
                <a:lnTo>
                  <a:pt x="1688" y="278"/>
                </a:lnTo>
                <a:lnTo>
                  <a:pt x="1690" y="252"/>
                </a:lnTo>
                <a:lnTo>
                  <a:pt x="1690" y="252"/>
                </a:lnTo>
                <a:lnTo>
                  <a:pt x="1688" y="226"/>
                </a:lnTo>
                <a:lnTo>
                  <a:pt x="1684" y="202"/>
                </a:lnTo>
                <a:lnTo>
                  <a:pt x="1678" y="178"/>
                </a:lnTo>
                <a:lnTo>
                  <a:pt x="1670" y="154"/>
                </a:lnTo>
                <a:lnTo>
                  <a:pt x="1658" y="132"/>
                </a:lnTo>
                <a:lnTo>
                  <a:pt x="1646" y="112"/>
                </a:lnTo>
                <a:lnTo>
                  <a:pt x="1632" y="92"/>
                </a:lnTo>
                <a:lnTo>
                  <a:pt x="1616" y="74"/>
                </a:lnTo>
                <a:lnTo>
                  <a:pt x="1598" y="58"/>
                </a:lnTo>
                <a:lnTo>
                  <a:pt x="1578" y="44"/>
                </a:lnTo>
                <a:lnTo>
                  <a:pt x="1556" y="30"/>
                </a:lnTo>
                <a:lnTo>
                  <a:pt x="1534" y="20"/>
                </a:lnTo>
                <a:lnTo>
                  <a:pt x="1512" y="12"/>
                </a:lnTo>
                <a:lnTo>
                  <a:pt x="1488" y="6"/>
                </a:lnTo>
                <a:lnTo>
                  <a:pt x="1462" y="2"/>
                </a:lnTo>
                <a:lnTo>
                  <a:pt x="1436" y="0"/>
                </a:lnTo>
                <a:lnTo>
                  <a:pt x="1436" y="0"/>
                </a:lnTo>
                <a:lnTo>
                  <a:pt x="1410" y="2"/>
                </a:lnTo>
                <a:lnTo>
                  <a:pt x="1386" y="6"/>
                </a:lnTo>
                <a:lnTo>
                  <a:pt x="1362" y="12"/>
                </a:lnTo>
                <a:lnTo>
                  <a:pt x="1338" y="20"/>
                </a:lnTo>
                <a:lnTo>
                  <a:pt x="1316" y="30"/>
                </a:lnTo>
                <a:lnTo>
                  <a:pt x="1296" y="44"/>
                </a:lnTo>
                <a:lnTo>
                  <a:pt x="1276" y="58"/>
                </a:lnTo>
                <a:lnTo>
                  <a:pt x="1258" y="74"/>
                </a:lnTo>
                <a:lnTo>
                  <a:pt x="1242" y="92"/>
                </a:lnTo>
                <a:lnTo>
                  <a:pt x="1228" y="112"/>
                </a:lnTo>
                <a:lnTo>
                  <a:pt x="1214" y="132"/>
                </a:lnTo>
                <a:lnTo>
                  <a:pt x="1204" y="154"/>
                </a:lnTo>
                <a:lnTo>
                  <a:pt x="1196" y="178"/>
                </a:lnTo>
                <a:lnTo>
                  <a:pt x="1190" y="202"/>
                </a:lnTo>
                <a:lnTo>
                  <a:pt x="1186" y="226"/>
                </a:lnTo>
                <a:lnTo>
                  <a:pt x="1184" y="252"/>
                </a:lnTo>
                <a:lnTo>
                  <a:pt x="1184" y="252"/>
                </a:lnTo>
                <a:close/>
                <a:moveTo>
                  <a:pt x="1436" y="2800"/>
                </a:moveTo>
                <a:lnTo>
                  <a:pt x="1436" y="2800"/>
                </a:lnTo>
                <a:lnTo>
                  <a:pt x="1480" y="2800"/>
                </a:lnTo>
                <a:lnTo>
                  <a:pt x="1522" y="2798"/>
                </a:lnTo>
                <a:lnTo>
                  <a:pt x="1564" y="2796"/>
                </a:lnTo>
                <a:lnTo>
                  <a:pt x="1604" y="2792"/>
                </a:lnTo>
                <a:lnTo>
                  <a:pt x="1646" y="2786"/>
                </a:lnTo>
                <a:lnTo>
                  <a:pt x="1686" y="2780"/>
                </a:lnTo>
                <a:lnTo>
                  <a:pt x="1768" y="2762"/>
                </a:lnTo>
                <a:lnTo>
                  <a:pt x="1846" y="2742"/>
                </a:lnTo>
                <a:lnTo>
                  <a:pt x="1924" y="2716"/>
                </a:lnTo>
                <a:lnTo>
                  <a:pt x="1998" y="2686"/>
                </a:lnTo>
                <a:lnTo>
                  <a:pt x="2070" y="2654"/>
                </a:lnTo>
                <a:lnTo>
                  <a:pt x="2142" y="2616"/>
                </a:lnTo>
                <a:lnTo>
                  <a:pt x="2210" y="2576"/>
                </a:lnTo>
                <a:lnTo>
                  <a:pt x="2276" y="2530"/>
                </a:lnTo>
                <a:lnTo>
                  <a:pt x="2338" y="2482"/>
                </a:lnTo>
                <a:lnTo>
                  <a:pt x="2398" y="2432"/>
                </a:lnTo>
                <a:lnTo>
                  <a:pt x="2456" y="2376"/>
                </a:lnTo>
                <a:lnTo>
                  <a:pt x="2510" y="2318"/>
                </a:lnTo>
                <a:lnTo>
                  <a:pt x="2562" y="2258"/>
                </a:lnTo>
                <a:lnTo>
                  <a:pt x="2562" y="2258"/>
                </a:lnTo>
                <a:lnTo>
                  <a:pt x="2512" y="2168"/>
                </a:lnTo>
                <a:lnTo>
                  <a:pt x="2462" y="2080"/>
                </a:lnTo>
                <a:lnTo>
                  <a:pt x="2408" y="1994"/>
                </a:lnTo>
                <a:lnTo>
                  <a:pt x="2352" y="1912"/>
                </a:lnTo>
                <a:lnTo>
                  <a:pt x="2292" y="1832"/>
                </a:lnTo>
                <a:lnTo>
                  <a:pt x="2262" y="1796"/>
                </a:lnTo>
                <a:lnTo>
                  <a:pt x="2230" y="1758"/>
                </a:lnTo>
                <a:lnTo>
                  <a:pt x="2198" y="1724"/>
                </a:lnTo>
                <a:lnTo>
                  <a:pt x="2164" y="1690"/>
                </a:lnTo>
                <a:lnTo>
                  <a:pt x="2130" y="1656"/>
                </a:lnTo>
                <a:lnTo>
                  <a:pt x="2096" y="1626"/>
                </a:lnTo>
                <a:lnTo>
                  <a:pt x="2060" y="1596"/>
                </a:lnTo>
                <a:lnTo>
                  <a:pt x="2024" y="1566"/>
                </a:lnTo>
                <a:lnTo>
                  <a:pt x="1988" y="1540"/>
                </a:lnTo>
                <a:lnTo>
                  <a:pt x="1950" y="1514"/>
                </a:lnTo>
                <a:lnTo>
                  <a:pt x="1912" y="1490"/>
                </a:lnTo>
                <a:lnTo>
                  <a:pt x="1874" y="1470"/>
                </a:lnTo>
                <a:lnTo>
                  <a:pt x="1834" y="1448"/>
                </a:lnTo>
                <a:lnTo>
                  <a:pt x="1792" y="1430"/>
                </a:lnTo>
                <a:lnTo>
                  <a:pt x="1750" y="1414"/>
                </a:lnTo>
                <a:lnTo>
                  <a:pt x="1708" y="1400"/>
                </a:lnTo>
                <a:lnTo>
                  <a:pt x="1666" y="1388"/>
                </a:lnTo>
                <a:lnTo>
                  <a:pt x="1622" y="1378"/>
                </a:lnTo>
                <a:lnTo>
                  <a:pt x="1576" y="1370"/>
                </a:lnTo>
                <a:lnTo>
                  <a:pt x="1530" y="1364"/>
                </a:lnTo>
                <a:lnTo>
                  <a:pt x="1484" y="1360"/>
                </a:lnTo>
                <a:lnTo>
                  <a:pt x="1436" y="1360"/>
                </a:lnTo>
                <a:lnTo>
                  <a:pt x="1436" y="1360"/>
                </a:lnTo>
                <a:lnTo>
                  <a:pt x="1392" y="1360"/>
                </a:lnTo>
                <a:lnTo>
                  <a:pt x="1348" y="1364"/>
                </a:lnTo>
                <a:lnTo>
                  <a:pt x="1306" y="1368"/>
                </a:lnTo>
                <a:lnTo>
                  <a:pt x="1264" y="1376"/>
                </a:lnTo>
                <a:lnTo>
                  <a:pt x="1222" y="1384"/>
                </a:lnTo>
                <a:lnTo>
                  <a:pt x="1182" y="1394"/>
                </a:lnTo>
                <a:lnTo>
                  <a:pt x="1142" y="1408"/>
                </a:lnTo>
                <a:lnTo>
                  <a:pt x="1102" y="1422"/>
                </a:lnTo>
                <a:lnTo>
                  <a:pt x="1102" y="1636"/>
                </a:lnTo>
                <a:lnTo>
                  <a:pt x="1102" y="1636"/>
                </a:lnTo>
                <a:lnTo>
                  <a:pt x="1102" y="1658"/>
                </a:lnTo>
                <a:lnTo>
                  <a:pt x="1098" y="1680"/>
                </a:lnTo>
                <a:lnTo>
                  <a:pt x="1094" y="1700"/>
                </a:lnTo>
                <a:lnTo>
                  <a:pt x="1086" y="1720"/>
                </a:lnTo>
                <a:lnTo>
                  <a:pt x="1076" y="1738"/>
                </a:lnTo>
                <a:lnTo>
                  <a:pt x="1066" y="1756"/>
                </a:lnTo>
                <a:lnTo>
                  <a:pt x="1054" y="1772"/>
                </a:lnTo>
                <a:lnTo>
                  <a:pt x="1040" y="1788"/>
                </a:lnTo>
                <a:lnTo>
                  <a:pt x="1024" y="1802"/>
                </a:lnTo>
                <a:lnTo>
                  <a:pt x="1008" y="1814"/>
                </a:lnTo>
                <a:lnTo>
                  <a:pt x="990" y="1826"/>
                </a:lnTo>
                <a:lnTo>
                  <a:pt x="972" y="1834"/>
                </a:lnTo>
                <a:lnTo>
                  <a:pt x="952" y="1842"/>
                </a:lnTo>
                <a:lnTo>
                  <a:pt x="932" y="1846"/>
                </a:lnTo>
                <a:lnTo>
                  <a:pt x="910" y="1850"/>
                </a:lnTo>
                <a:lnTo>
                  <a:pt x="888" y="1852"/>
                </a:lnTo>
                <a:lnTo>
                  <a:pt x="888" y="1852"/>
                </a:lnTo>
                <a:lnTo>
                  <a:pt x="872" y="1850"/>
                </a:lnTo>
                <a:lnTo>
                  <a:pt x="854" y="1848"/>
                </a:lnTo>
                <a:lnTo>
                  <a:pt x="838" y="1846"/>
                </a:lnTo>
                <a:lnTo>
                  <a:pt x="822" y="1840"/>
                </a:lnTo>
                <a:lnTo>
                  <a:pt x="808" y="1834"/>
                </a:lnTo>
                <a:lnTo>
                  <a:pt x="792" y="1828"/>
                </a:lnTo>
                <a:lnTo>
                  <a:pt x="778" y="1820"/>
                </a:lnTo>
                <a:lnTo>
                  <a:pt x="764" y="1812"/>
                </a:lnTo>
                <a:lnTo>
                  <a:pt x="740" y="1790"/>
                </a:lnTo>
                <a:lnTo>
                  <a:pt x="720" y="1768"/>
                </a:lnTo>
                <a:lnTo>
                  <a:pt x="702" y="1740"/>
                </a:lnTo>
                <a:lnTo>
                  <a:pt x="694" y="1726"/>
                </a:lnTo>
                <a:lnTo>
                  <a:pt x="688" y="1710"/>
                </a:lnTo>
                <a:lnTo>
                  <a:pt x="688" y="1710"/>
                </a:lnTo>
                <a:lnTo>
                  <a:pt x="634" y="1770"/>
                </a:lnTo>
                <a:lnTo>
                  <a:pt x="582" y="1832"/>
                </a:lnTo>
                <a:lnTo>
                  <a:pt x="532" y="1898"/>
                </a:lnTo>
                <a:lnTo>
                  <a:pt x="484" y="1964"/>
                </a:lnTo>
                <a:lnTo>
                  <a:pt x="438" y="2036"/>
                </a:lnTo>
                <a:lnTo>
                  <a:pt x="394" y="2108"/>
                </a:lnTo>
                <a:lnTo>
                  <a:pt x="352" y="2182"/>
                </a:lnTo>
                <a:lnTo>
                  <a:pt x="312" y="2258"/>
                </a:lnTo>
                <a:lnTo>
                  <a:pt x="312" y="2258"/>
                </a:lnTo>
                <a:lnTo>
                  <a:pt x="364" y="2318"/>
                </a:lnTo>
                <a:lnTo>
                  <a:pt x="418" y="2376"/>
                </a:lnTo>
                <a:lnTo>
                  <a:pt x="474" y="2432"/>
                </a:lnTo>
                <a:lnTo>
                  <a:pt x="534" y="2482"/>
                </a:lnTo>
                <a:lnTo>
                  <a:pt x="598" y="2530"/>
                </a:lnTo>
                <a:lnTo>
                  <a:pt x="664" y="2576"/>
                </a:lnTo>
                <a:lnTo>
                  <a:pt x="732" y="2616"/>
                </a:lnTo>
                <a:lnTo>
                  <a:pt x="802" y="2654"/>
                </a:lnTo>
                <a:lnTo>
                  <a:pt x="876" y="2686"/>
                </a:lnTo>
                <a:lnTo>
                  <a:pt x="950" y="2716"/>
                </a:lnTo>
                <a:lnTo>
                  <a:pt x="1026" y="2742"/>
                </a:lnTo>
                <a:lnTo>
                  <a:pt x="1106" y="2762"/>
                </a:lnTo>
                <a:lnTo>
                  <a:pt x="1186" y="2780"/>
                </a:lnTo>
                <a:lnTo>
                  <a:pt x="1228" y="2786"/>
                </a:lnTo>
                <a:lnTo>
                  <a:pt x="1268" y="2792"/>
                </a:lnTo>
                <a:lnTo>
                  <a:pt x="1310" y="2796"/>
                </a:lnTo>
                <a:lnTo>
                  <a:pt x="1352" y="2798"/>
                </a:lnTo>
                <a:lnTo>
                  <a:pt x="1394" y="2800"/>
                </a:lnTo>
                <a:lnTo>
                  <a:pt x="1436" y="2800"/>
                </a:lnTo>
                <a:lnTo>
                  <a:pt x="1436" y="2800"/>
                </a:lnTo>
                <a:close/>
                <a:moveTo>
                  <a:pt x="192" y="812"/>
                </a:moveTo>
                <a:lnTo>
                  <a:pt x="192" y="812"/>
                </a:lnTo>
                <a:lnTo>
                  <a:pt x="192" y="832"/>
                </a:lnTo>
                <a:lnTo>
                  <a:pt x="196" y="852"/>
                </a:lnTo>
                <a:lnTo>
                  <a:pt x="200" y="872"/>
                </a:lnTo>
                <a:lnTo>
                  <a:pt x="206" y="890"/>
                </a:lnTo>
                <a:lnTo>
                  <a:pt x="216" y="906"/>
                </a:lnTo>
                <a:lnTo>
                  <a:pt x="226" y="924"/>
                </a:lnTo>
                <a:lnTo>
                  <a:pt x="236" y="938"/>
                </a:lnTo>
                <a:lnTo>
                  <a:pt x="250" y="952"/>
                </a:lnTo>
                <a:lnTo>
                  <a:pt x="264" y="966"/>
                </a:lnTo>
                <a:lnTo>
                  <a:pt x="278" y="976"/>
                </a:lnTo>
                <a:lnTo>
                  <a:pt x="296" y="986"/>
                </a:lnTo>
                <a:lnTo>
                  <a:pt x="312" y="994"/>
                </a:lnTo>
                <a:lnTo>
                  <a:pt x="330" y="1002"/>
                </a:lnTo>
                <a:lnTo>
                  <a:pt x="350" y="1006"/>
                </a:lnTo>
                <a:lnTo>
                  <a:pt x="370" y="1010"/>
                </a:lnTo>
                <a:lnTo>
                  <a:pt x="390" y="1010"/>
                </a:lnTo>
                <a:lnTo>
                  <a:pt x="390" y="1010"/>
                </a:lnTo>
                <a:lnTo>
                  <a:pt x="410" y="1010"/>
                </a:lnTo>
                <a:lnTo>
                  <a:pt x="430" y="1006"/>
                </a:lnTo>
                <a:lnTo>
                  <a:pt x="448" y="1002"/>
                </a:lnTo>
                <a:lnTo>
                  <a:pt x="466" y="994"/>
                </a:lnTo>
                <a:lnTo>
                  <a:pt x="484" y="986"/>
                </a:lnTo>
                <a:lnTo>
                  <a:pt x="500" y="976"/>
                </a:lnTo>
                <a:lnTo>
                  <a:pt x="516" y="966"/>
                </a:lnTo>
                <a:lnTo>
                  <a:pt x="530" y="952"/>
                </a:lnTo>
                <a:lnTo>
                  <a:pt x="542" y="938"/>
                </a:lnTo>
                <a:lnTo>
                  <a:pt x="554" y="924"/>
                </a:lnTo>
                <a:lnTo>
                  <a:pt x="564" y="906"/>
                </a:lnTo>
                <a:lnTo>
                  <a:pt x="572" y="890"/>
                </a:lnTo>
                <a:lnTo>
                  <a:pt x="580" y="872"/>
                </a:lnTo>
                <a:lnTo>
                  <a:pt x="584" y="852"/>
                </a:lnTo>
                <a:lnTo>
                  <a:pt x="586" y="832"/>
                </a:lnTo>
                <a:lnTo>
                  <a:pt x="588" y="812"/>
                </a:lnTo>
                <a:lnTo>
                  <a:pt x="588" y="812"/>
                </a:lnTo>
                <a:lnTo>
                  <a:pt x="586" y="792"/>
                </a:lnTo>
                <a:lnTo>
                  <a:pt x="584" y="772"/>
                </a:lnTo>
                <a:lnTo>
                  <a:pt x="580" y="754"/>
                </a:lnTo>
                <a:lnTo>
                  <a:pt x="572" y="736"/>
                </a:lnTo>
                <a:lnTo>
                  <a:pt x="564" y="718"/>
                </a:lnTo>
                <a:lnTo>
                  <a:pt x="554" y="702"/>
                </a:lnTo>
                <a:lnTo>
                  <a:pt x="542" y="686"/>
                </a:lnTo>
                <a:lnTo>
                  <a:pt x="530" y="672"/>
                </a:lnTo>
                <a:lnTo>
                  <a:pt x="516" y="660"/>
                </a:lnTo>
                <a:lnTo>
                  <a:pt x="500" y="648"/>
                </a:lnTo>
                <a:lnTo>
                  <a:pt x="484" y="638"/>
                </a:lnTo>
                <a:lnTo>
                  <a:pt x="466" y="630"/>
                </a:lnTo>
                <a:lnTo>
                  <a:pt x="448" y="622"/>
                </a:lnTo>
                <a:lnTo>
                  <a:pt x="430" y="618"/>
                </a:lnTo>
                <a:lnTo>
                  <a:pt x="410" y="616"/>
                </a:lnTo>
                <a:lnTo>
                  <a:pt x="390" y="614"/>
                </a:lnTo>
                <a:lnTo>
                  <a:pt x="390" y="614"/>
                </a:lnTo>
                <a:lnTo>
                  <a:pt x="370" y="616"/>
                </a:lnTo>
                <a:lnTo>
                  <a:pt x="350" y="618"/>
                </a:lnTo>
                <a:lnTo>
                  <a:pt x="330" y="622"/>
                </a:lnTo>
                <a:lnTo>
                  <a:pt x="312" y="630"/>
                </a:lnTo>
                <a:lnTo>
                  <a:pt x="296" y="638"/>
                </a:lnTo>
                <a:lnTo>
                  <a:pt x="278" y="648"/>
                </a:lnTo>
                <a:lnTo>
                  <a:pt x="264" y="660"/>
                </a:lnTo>
                <a:lnTo>
                  <a:pt x="250" y="672"/>
                </a:lnTo>
                <a:lnTo>
                  <a:pt x="236" y="686"/>
                </a:lnTo>
                <a:lnTo>
                  <a:pt x="226" y="702"/>
                </a:lnTo>
                <a:lnTo>
                  <a:pt x="216" y="718"/>
                </a:lnTo>
                <a:lnTo>
                  <a:pt x="206" y="736"/>
                </a:lnTo>
                <a:lnTo>
                  <a:pt x="200" y="754"/>
                </a:lnTo>
                <a:lnTo>
                  <a:pt x="196" y="772"/>
                </a:lnTo>
                <a:lnTo>
                  <a:pt x="192" y="792"/>
                </a:lnTo>
                <a:lnTo>
                  <a:pt x="192" y="812"/>
                </a:lnTo>
                <a:lnTo>
                  <a:pt x="192" y="812"/>
                </a:lnTo>
                <a:close/>
                <a:moveTo>
                  <a:pt x="2096" y="1356"/>
                </a:moveTo>
                <a:lnTo>
                  <a:pt x="2096" y="820"/>
                </a:lnTo>
                <a:lnTo>
                  <a:pt x="2096" y="820"/>
                </a:lnTo>
                <a:lnTo>
                  <a:pt x="2096" y="812"/>
                </a:lnTo>
                <a:lnTo>
                  <a:pt x="2096" y="800"/>
                </a:lnTo>
                <a:lnTo>
                  <a:pt x="2096" y="800"/>
                </a:lnTo>
                <a:lnTo>
                  <a:pt x="2094" y="778"/>
                </a:lnTo>
                <a:lnTo>
                  <a:pt x="2090" y="756"/>
                </a:lnTo>
                <a:lnTo>
                  <a:pt x="2086" y="734"/>
                </a:lnTo>
                <a:lnTo>
                  <a:pt x="2078" y="714"/>
                </a:lnTo>
                <a:lnTo>
                  <a:pt x="2068" y="696"/>
                </a:lnTo>
                <a:lnTo>
                  <a:pt x="2058" y="676"/>
                </a:lnTo>
                <a:lnTo>
                  <a:pt x="2044" y="660"/>
                </a:lnTo>
                <a:lnTo>
                  <a:pt x="2030" y="644"/>
                </a:lnTo>
                <a:lnTo>
                  <a:pt x="2014" y="630"/>
                </a:lnTo>
                <a:lnTo>
                  <a:pt x="1998" y="616"/>
                </a:lnTo>
                <a:lnTo>
                  <a:pt x="1980" y="606"/>
                </a:lnTo>
                <a:lnTo>
                  <a:pt x="1960" y="596"/>
                </a:lnTo>
                <a:lnTo>
                  <a:pt x="1940" y="590"/>
                </a:lnTo>
                <a:lnTo>
                  <a:pt x="1918" y="584"/>
                </a:lnTo>
                <a:lnTo>
                  <a:pt x="1896" y="580"/>
                </a:lnTo>
                <a:lnTo>
                  <a:pt x="1874" y="580"/>
                </a:lnTo>
                <a:lnTo>
                  <a:pt x="1622" y="580"/>
                </a:lnTo>
                <a:lnTo>
                  <a:pt x="1436" y="822"/>
                </a:lnTo>
                <a:lnTo>
                  <a:pt x="1252" y="580"/>
                </a:lnTo>
                <a:lnTo>
                  <a:pt x="1000" y="580"/>
                </a:lnTo>
                <a:lnTo>
                  <a:pt x="1000" y="580"/>
                </a:lnTo>
                <a:lnTo>
                  <a:pt x="976" y="580"/>
                </a:lnTo>
                <a:lnTo>
                  <a:pt x="954" y="584"/>
                </a:lnTo>
                <a:lnTo>
                  <a:pt x="934" y="590"/>
                </a:lnTo>
                <a:lnTo>
                  <a:pt x="912" y="596"/>
                </a:lnTo>
                <a:lnTo>
                  <a:pt x="894" y="606"/>
                </a:lnTo>
                <a:lnTo>
                  <a:pt x="876" y="616"/>
                </a:lnTo>
                <a:lnTo>
                  <a:pt x="858" y="630"/>
                </a:lnTo>
                <a:lnTo>
                  <a:pt x="842" y="644"/>
                </a:lnTo>
                <a:lnTo>
                  <a:pt x="828" y="660"/>
                </a:lnTo>
                <a:lnTo>
                  <a:pt x="816" y="676"/>
                </a:lnTo>
                <a:lnTo>
                  <a:pt x="804" y="696"/>
                </a:lnTo>
                <a:lnTo>
                  <a:pt x="794" y="714"/>
                </a:lnTo>
                <a:lnTo>
                  <a:pt x="788" y="734"/>
                </a:lnTo>
                <a:lnTo>
                  <a:pt x="782" y="756"/>
                </a:lnTo>
                <a:lnTo>
                  <a:pt x="778" y="778"/>
                </a:lnTo>
                <a:lnTo>
                  <a:pt x="778" y="800"/>
                </a:lnTo>
                <a:lnTo>
                  <a:pt x="778" y="820"/>
                </a:lnTo>
                <a:lnTo>
                  <a:pt x="778" y="910"/>
                </a:lnTo>
                <a:lnTo>
                  <a:pt x="778" y="1636"/>
                </a:lnTo>
                <a:lnTo>
                  <a:pt x="778" y="1636"/>
                </a:lnTo>
                <a:lnTo>
                  <a:pt x="780" y="1658"/>
                </a:lnTo>
                <a:lnTo>
                  <a:pt x="786" y="1680"/>
                </a:lnTo>
                <a:lnTo>
                  <a:pt x="796" y="1698"/>
                </a:lnTo>
                <a:lnTo>
                  <a:pt x="810" y="1714"/>
                </a:lnTo>
                <a:lnTo>
                  <a:pt x="826" y="1728"/>
                </a:lnTo>
                <a:lnTo>
                  <a:pt x="846" y="1738"/>
                </a:lnTo>
                <a:lnTo>
                  <a:pt x="866" y="1746"/>
                </a:lnTo>
                <a:lnTo>
                  <a:pt x="888" y="1748"/>
                </a:lnTo>
                <a:lnTo>
                  <a:pt x="888" y="1748"/>
                </a:lnTo>
                <a:lnTo>
                  <a:pt x="910" y="1746"/>
                </a:lnTo>
                <a:lnTo>
                  <a:pt x="932" y="1738"/>
                </a:lnTo>
                <a:lnTo>
                  <a:pt x="950" y="1728"/>
                </a:lnTo>
                <a:lnTo>
                  <a:pt x="966" y="1714"/>
                </a:lnTo>
                <a:lnTo>
                  <a:pt x="980" y="1698"/>
                </a:lnTo>
                <a:lnTo>
                  <a:pt x="990" y="1680"/>
                </a:lnTo>
                <a:lnTo>
                  <a:pt x="996" y="1658"/>
                </a:lnTo>
                <a:lnTo>
                  <a:pt x="1000" y="1636"/>
                </a:lnTo>
                <a:lnTo>
                  <a:pt x="1000" y="910"/>
                </a:lnTo>
                <a:lnTo>
                  <a:pt x="1000" y="910"/>
                </a:lnTo>
                <a:lnTo>
                  <a:pt x="1022" y="926"/>
                </a:lnTo>
                <a:lnTo>
                  <a:pt x="1042" y="944"/>
                </a:lnTo>
                <a:lnTo>
                  <a:pt x="1060" y="964"/>
                </a:lnTo>
                <a:lnTo>
                  <a:pt x="1074" y="986"/>
                </a:lnTo>
                <a:lnTo>
                  <a:pt x="1086" y="1010"/>
                </a:lnTo>
                <a:lnTo>
                  <a:pt x="1096" y="1036"/>
                </a:lnTo>
                <a:lnTo>
                  <a:pt x="1100" y="1064"/>
                </a:lnTo>
                <a:lnTo>
                  <a:pt x="1102" y="1092"/>
                </a:lnTo>
                <a:lnTo>
                  <a:pt x="1102" y="1194"/>
                </a:lnTo>
                <a:lnTo>
                  <a:pt x="1102" y="1194"/>
                </a:lnTo>
                <a:lnTo>
                  <a:pt x="1142" y="1184"/>
                </a:lnTo>
                <a:lnTo>
                  <a:pt x="1182" y="1174"/>
                </a:lnTo>
                <a:lnTo>
                  <a:pt x="1224" y="1164"/>
                </a:lnTo>
                <a:lnTo>
                  <a:pt x="1264" y="1158"/>
                </a:lnTo>
                <a:lnTo>
                  <a:pt x="1306" y="1152"/>
                </a:lnTo>
                <a:lnTo>
                  <a:pt x="1350" y="1148"/>
                </a:lnTo>
                <a:lnTo>
                  <a:pt x="1392" y="1146"/>
                </a:lnTo>
                <a:lnTo>
                  <a:pt x="1436" y="1144"/>
                </a:lnTo>
                <a:lnTo>
                  <a:pt x="1436" y="1144"/>
                </a:lnTo>
                <a:lnTo>
                  <a:pt x="1480" y="1146"/>
                </a:lnTo>
                <a:lnTo>
                  <a:pt x="1524" y="1148"/>
                </a:lnTo>
                <a:lnTo>
                  <a:pt x="1566" y="1152"/>
                </a:lnTo>
                <a:lnTo>
                  <a:pt x="1610" y="1158"/>
                </a:lnTo>
                <a:lnTo>
                  <a:pt x="1650" y="1164"/>
                </a:lnTo>
                <a:lnTo>
                  <a:pt x="1692" y="1174"/>
                </a:lnTo>
                <a:lnTo>
                  <a:pt x="1732" y="1184"/>
                </a:lnTo>
                <a:lnTo>
                  <a:pt x="1772" y="1196"/>
                </a:lnTo>
                <a:lnTo>
                  <a:pt x="1772" y="1104"/>
                </a:lnTo>
                <a:lnTo>
                  <a:pt x="1772" y="1104"/>
                </a:lnTo>
                <a:lnTo>
                  <a:pt x="1774" y="1076"/>
                </a:lnTo>
                <a:lnTo>
                  <a:pt x="1778" y="1048"/>
                </a:lnTo>
                <a:lnTo>
                  <a:pt x="1788" y="1022"/>
                </a:lnTo>
                <a:lnTo>
                  <a:pt x="1800" y="998"/>
                </a:lnTo>
                <a:lnTo>
                  <a:pt x="1814" y="976"/>
                </a:lnTo>
                <a:lnTo>
                  <a:pt x="1832" y="956"/>
                </a:lnTo>
                <a:lnTo>
                  <a:pt x="1852" y="938"/>
                </a:lnTo>
                <a:lnTo>
                  <a:pt x="1874" y="922"/>
                </a:lnTo>
                <a:lnTo>
                  <a:pt x="1874" y="1232"/>
                </a:lnTo>
                <a:lnTo>
                  <a:pt x="1874" y="1232"/>
                </a:lnTo>
                <a:lnTo>
                  <a:pt x="1932" y="1260"/>
                </a:lnTo>
                <a:lnTo>
                  <a:pt x="1988" y="1288"/>
                </a:lnTo>
                <a:lnTo>
                  <a:pt x="2044" y="1320"/>
                </a:lnTo>
                <a:lnTo>
                  <a:pt x="2096" y="1356"/>
                </a:lnTo>
                <a:lnTo>
                  <a:pt x="2096" y="1356"/>
                </a:lnTo>
                <a:close/>
              </a:path>
            </a:pathLst>
          </a:custGeom>
          <a:solidFill>
            <a:srgbClr val="7F7F7F"/>
          </a:solidFill>
          <a:ln>
            <a:noFill/>
          </a:ln>
          <a:extLst/>
        </p:spPr>
        <p:txBody>
          <a:bodyPr vert="horz" wrap="square" lIns="62185" tIns="31093" rIns="62185" bIns="31093" numCol="1" anchor="t" anchorCtr="0" compatLnSpc="1">
            <a:prstTxWarp prst="textNoShape">
              <a:avLst/>
            </a:prstTxWarp>
          </a:bodyPr>
          <a:lstStyle/>
          <a:p>
            <a:endParaRPr lang="en-GB" sz="1224"/>
          </a:p>
        </p:txBody>
      </p:sp>
    </p:spTree>
    <p:extLst>
      <p:ext uri="{BB962C8B-B14F-4D97-AF65-F5344CB8AC3E}">
        <p14:creationId xmlns:p14="http://schemas.microsoft.com/office/powerpoint/2010/main" val="4200619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9914" y="126609"/>
            <a:ext cx="8229600" cy="616017"/>
          </a:xfrm>
        </p:spPr>
        <p:txBody>
          <a:bodyPr>
            <a:noAutofit/>
          </a:bodyPr>
          <a:lstStyle/>
          <a:p>
            <a:r>
              <a:rPr lang="en-US" b="1" dirty="0">
                <a:solidFill>
                  <a:schemeClr val="bg1"/>
                </a:solidFill>
                <a:ea typeface="+mn-ea"/>
                <a:cs typeface="Arial" pitchFamily="34" charset="0"/>
              </a:rPr>
              <a:t>2. High level application overview</a:t>
            </a:r>
            <a:br>
              <a:rPr lang="en-US" b="1" dirty="0">
                <a:solidFill>
                  <a:schemeClr val="bg1"/>
                </a:solidFill>
                <a:ea typeface="+mn-ea"/>
                <a:cs typeface="Arial" pitchFamily="34" charset="0"/>
              </a:rPr>
            </a:br>
            <a:endParaRPr lang="en-US" b="1" dirty="0">
              <a:solidFill>
                <a:schemeClr val="bg1"/>
              </a:solidFill>
              <a:ea typeface="+mn-ea"/>
              <a:cs typeface="Arial" pitchFamily="34" charset="0"/>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49310"/>
            <a:ext cx="9144000" cy="3879422"/>
          </a:xfrm>
          <a:prstGeom prst="rect">
            <a:avLst/>
          </a:prstGeom>
        </p:spPr>
      </p:pic>
    </p:spTree>
    <p:extLst>
      <p:ext uri="{BB962C8B-B14F-4D97-AF65-F5344CB8AC3E}">
        <p14:creationId xmlns:p14="http://schemas.microsoft.com/office/powerpoint/2010/main" val="4086892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normAutofit/>
          </a:bodyPr>
          <a:lstStyle/>
          <a:p>
            <a:r>
              <a:rPr lang="en-US" sz="1500" dirty="0"/>
              <a:t>GBI solution overview</a:t>
            </a:r>
            <a:r>
              <a:rPr lang="en-US" dirty="0" smtClean="0"/>
              <a:t/>
            </a:r>
            <a:br>
              <a:rPr lang="en-US" dirty="0" smtClean="0"/>
            </a:br>
            <a:endParaRPr lang="en-US" dirty="0"/>
          </a:p>
        </p:txBody>
      </p:sp>
      <p:sp>
        <p:nvSpPr>
          <p:cNvPr id="3" name="Text Placeholder 4"/>
          <p:cNvSpPr txBox="1">
            <a:spLocks/>
          </p:cNvSpPr>
          <p:nvPr/>
        </p:nvSpPr>
        <p:spPr>
          <a:xfrm>
            <a:off x="428872" y="1258308"/>
            <a:ext cx="3571777" cy="2217808"/>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06" indent="-257106">
              <a:buFont typeface="Arial" panose="020B0604020202020204" pitchFamily="34" charset="0"/>
              <a:buChar char="•"/>
            </a:pPr>
            <a:r>
              <a:rPr lang="en-US" sz="1200" dirty="0" smtClean="0"/>
              <a:t>GST Compliance Solution (GCS) is an application that will enable users with the filing of monthly, yearly returns for all GST </a:t>
            </a:r>
            <a:r>
              <a:rPr lang="en-US" sz="1200" dirty="0" smtClean="0"/>
              <a:t>returns </a:t>
            </a:r>
            <a:r>
              <a:rPr lang="en-US" sz="1200" dirty="0" smtClean="0"/>
              <a:t>namely </a:t>
            </a:r>
            <a:r>
              <a:rPr lang="en-US" sz="1200" b="1" dirty="0" smtClean="0"/>
              <a:t>Outward Supplies, Inward Supplies, ISD, TDS and TCS. </a:t>
            </a:r>
          </a:p>
          <a:p>
            <a:pPr marL="257106" indent="-257106">
              <a:buFont typeface="Arial" panose="020B0604020202020204" pitchFamily="34" charset="0"/>
              <a:buChar char="•"/>
            </a:pPr>
            <a:r>
              <a:rPr lang="en-US" sz="1200" dirty="0" smtClean="0"/>
              <a:t>This software package will assist you in preparing your tax return reports for all the states. </a:t>
            </a:r>
          </a:p>
          <a:p>
            <a:pPr marL="257106" indent="-257106">
              <a:buFont typeface="Arial" panose="020B0604020202020204" pitchFamily="34" charset="0"/>
              <a:buChar char="•"/>
            </a:pPr>
            <a:r>
              <a:rPr lang="en-US" sz="1200" dirty="0" smtClean="0"/>
              <a:t>This tool allows the user to import business transactions into GCP to run reconciliations, analysis checks, re-categorize transactions, post adjustments and obtain the final report.</a:t>
            </a:r>
          </a:p>
          <a:p>
            <a:pPr marL="257106"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a:p>
        </p:txBody>
      </p:sp>
      <p:sp>
        <p:nvSpPr>
          <p:cNvPr id="6" name="Rectangle 5"/>
          <p:cNvSpPr/>
          <p:nvPr/>
        </p:nvSpPr>
        <p:spPr bwMode="ltGray">
          <a:xfrm>
            <a:off x="4832944" y="976290"/>
            <a:ext cx="3777654" cy="2374254"/>
          </a:xfrm>
          <a:prstGeom prst="rect">
            <a:avLst/>
          </a:prstGeom>
          <a:solidFill>
            <a:schemeClr val="bg2">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7" name="Rectangle 6"/>
          <p:cNvSpPr/>
          <p:nvPr/>
        </p:nvSpPr>
        <p:spPr bwMode="ltGray">
          <a:xfrm>
            <a:off x="4893524" y="1067473"/>
            <a:ext cx="3665580" cy="2226042"/>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nvGrpSpPr>
          <p:cNvPr id="8" name="Group 7"/>
          <p:cNvGrpSpPr/>
          <p:nvPr/>
        </p:nvGrpSpPr>
        <p:grpSpPr>
          <a:xfrm>
            <a:off x="4832945" y="976289"/>
            <a:ext cx="3777655" cy="2374255"/>
            <a:chOff x="7426561" y="3714664"/>
            <a:chExt cx="4495801" cy="2741639"/>
          </a:xfrm>
        </p:grpSpPr>
        <p:sp>
          <p:nvSpPr>
            <p:cNvPr id="9" name="Half Frame 8"/>
            <p:cNvSpPr/>
            <p:nvPr/>
          </p:nvSpPr>
          <p:spPr bwMode="ltGray">
            <a:xfrm>
              <a:off x="7426561" y="3714665"/>
              <a:ext cx="370764" cy="401057"/>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0" name="Half Frame 9"/>
            <p:cNvSpPr/>
            <p:nvPr/>
          </p:nvSpPr>
          <p:spPr bwMode="ltGray">
            <a:xfrm rot="5400000">
              <a:off x="11536451" y="3729811"/>
              <a:ext cx="401057" cy="370764"/>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1" name="Half Frame 10"/>
            <p:cNvSpPr/>
            <p:nvPr/>
          </p:nvSpPr>
          <p:spPr bwMode="ltGray">
            <a:xfrm flipV="1">
              <a:off x="7426561" y="6055246"/>
              <a:ext cx="370764" cy="401057"/>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2" name="Half Frame 11"/>
            <p:cNvSpPr/>
            <p:nvPr/>
          </p:nvSpPr>
          <p:spPr bwMode="ltGray">
            <a:xfrm rot="16200000" flipV="1">
              <a:off x="11536451" y="6070393"/>
              <a:ext cx="401057" cy="370764"/>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sp>
        <p:nvSpPr>
          <p:cNvPr id="14" name="Title 4"/>
          <p:cNvSpPr txBox="1">
            <a:spLocks/>
          </p:cNvSpPr>
          <p:nvPr/>
        </p:nvSpPr>
        <p:spPr>
          <a:xfrm>
            <a:off x="189914" y="87697"/>
            <a:ext cx="8585596" cy="616017"/>
          </a:xfrm>
          <a:prstGeom prst="rect">
            <a:avLst/>
          </a:prstGeom>
        </p:spPr>
        <p:txBody>
          <a:bodyPr vert="horz" lIns="91440" tIns="45720" rIns="91440" bIns="45720" rtlCol="0" anchor="ctr">
            <a:noAutofit/>
          </a:bodyPr>
          <a:lstStyle>
            <a:lvl1pPr algn="l" defTabSz="342900" rtl="0" eaLnBrk="1" latinLnBrk="0" hangingPunct="1">
              <a:spcBef>
                <a:spcPct val="0"/>
              </a:spcBef>
              <a:buNone/>
              <a:defRPr sz="2400" kern="1200">
                <a:solidFill>
                  <a:srgbClr val="FFFFFF"/>
                </a:solidFill>
                <a:latin typeface="+mj-lt"/>
                <a:ea typeface="+mj-ea"/>
                <a:cs typeface="+mj-cs"/>
              </a:defRPr>
            </a:lvl1pPr>
          </a:lstStyle>
          <a:p>
            <a:r>
              <a:rPr lang="en-US" b="1" dirty="0">
                <a:solidFill>
                  <a:schemeClr val="bg1"/>
                </a:solidFill>
                <a:ea typeface="+mn-ea"/>
                <a:cs typeface="Arial" pitchFamily="34" charset="0"/>
              </a:rPr>
              <a:t>GST</a:t>
            </a:r>
            <a:r>
              <a:rPr lang="en-US" b="1" dirty="0" smtClean="0"/>
              <a:t> </a:t>
            </a:r>
            <a:r>
              <a:rPr lang="en-US" b="1" dirty="0">
                <a:solidFill>
                  <a:schemeClr val="bg1"/>
                </a:solidFill>
                <a:ea typeface="+mn-ea"/>
                <a:cs typeface="Arial" pitchFamily="34" charset="0"/>
              </a:rPr>
              <a:t>c</a:t>
            </a:r>
            <a:r>
              <a:rPr lang="en-US" b="1" dirty="0" smtClean="0">
                <a:solidFill>
                  <a:schemeClr val="bg1"/>
                </a:solidFill>
                <a:ea typeface="+mn-ea"/>
                <a:cs typeface="Arial" pitchFamily="34" charset="0"/>
              </a:rPr>
              <a:t>ompliance</a:t>
            </a:r>
            <a:r>
              <a:rPr lang="en-US" b="1" dirty="0" smtClean="0"/>
              <a:t> </a:t>
            </a:r>
            <a:r>
              <a:rPr lang="en-US" b="1" dirty="0">
                <a:solidFill>
                  <a:schemeClr val="bg1"/>
                </a:solidFill>
                <a:ea typeface="+mn-ea"/>
                <a:cs typeface="Arial" pitchFamily="34" charset="0"/>
              </a:rPr>
              <a:t>s</a:t>
            </a:r>
            <a:r>
              <a:rPr lang="en-US" b="1" dirty="0" smtClean="0">
                <a:solidFill>
                  <a:schemeClr val="bg1"/>
                </a:solidFill>
                <a:ea typeface="+mn-ea"/>
                <a:cs typeface="Arial" pitchFamily="34" charset="0"/>
              </a:rPr>
              <a:t>olution</a:t>
            </a:r>
            <a:r>
              <a:rPr lang="en-US" b="1" dirty="0" smtClean="0"/>
              <a:t> </a:t>
            </a:r>
            <a:r>
              <a:rPr lang="en-US" sz="1800" b="1" dirty="0" smtClean="0"/>
              <a:t>(as part of Cash Management Services) </a:t>
            </a:r>
            <a:r>
              <a:rPr lang="en-US" b="1" dirty="0">
                <a:solidFill>
                  <a:schemeClr val="bg1"/>
                </a:solidFill>
                <a:ea typeface="+mn-ea"/>
                <a:cs typeface="Arial" pitchFamily="34" charset="0"/>
              </a:rPr>
              <a:t>overview</a:t>
            </a:r>
            <a:endParaRPr lang="en-US" b="1" dirty="0">
              <a:solidFill>
                <a:schemeClr val="bg1"/>
              </a:solidFill>
              <a:ea typeface="+mn-ea"/>
              <a:cs typeface="Arial" pitchFamily="34" charset="0"/>
            </a:endParaRPr>
          </a:p>
        </p:txBody>
      </p:sp>
      <p:pic>
        <p:nvPicPr>
          <p:cNvPr id="5" name="Picture 4"/>
          <p:cNvPicPr>
            <a:picLocks noChangeAspect="1"/>
          </p:cNvPicPr>
          <p:nvPr/>
        </p:nvPicPr>
        <p:blipFill>
          <a:blip r:embed="rId2"/>
          <a:stretch>
            <a:fillRect/>
          </a:stretch>
        </p:blipFill>
        <p:spPr>
          <a:xfrm>
            <a:off x="4975066" y="1164855"/>
            <a:ext cx="3496789" cy="2003982"/>
          </a:xfrm>
          <a:prstGeom prst="rect">
            <a:avLst/>
          </a:prstGeom>
          <a:ln w="28575">
            <a:solidFill>
              <a:schemeClr val="tx1"/>
            </a:solidFill>
          </a:ln>
        </p:spPr>
      </p:pic>
    </p:spTree>
    <p:extLst>
      <p:ext uri="{BB962C8B-B14F-4D97-AF65-F5344CB8AC3E}">
        <p14:creationId xmlns:p14="http://schemas.microsoft.com/office/powerpoint/2010/main" val="2282215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lstStyle/>
          <a:p>
            <a:r>
              <a:rPr lang="en-US" sz="1500" dirty="0"/>
              <a:t>GBI solution overview contd.</a:t>
            </a:r>
            <a:endParaRPr lang="en-US" dirty="0"/>
          </a:p>
        </p:txBody>
      </p:sp>
      <p:sp>
        <p:nvSpPr>
          <p:cNvPr id="3" name="Text Placeholder 4"/>
          <p:cNvSpPr txBox="1">
            <a:spLocks/>
          </p:cNvSpPr>
          <p:nvPr/>
        </p:nvSpPr>
        <p:spPr>
          <a:xfrm>
            <a:off x="533400" y="767308"/>
            <a:ext cx="7585697" cy="3553241"/>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06" indent="-257106">
              <a:buFont typeface="Arial" panose="020B0604020202020204" pitchFamily="34" charset="0"/>
              <a:buChar char="•"/>
            </a:pPr>
            <a:r>
              <a:rPr lang="en-US" sz="1200" dirty="0" smtClean="0"/>
              <a:t>The application loads transactions directly from the finance (SAP, Oracle or Custom ERP) system.</a:t>
            </a:r>
          </a:p>
          <a:p>
            <a:pPr marL="257106" indent="-257106">
              <a:buFont typeface="Arial" panose="020B0604020202020204" pitchFamily="34" charset="0"/>
              <a:buChar char="•"/>
            </a:pPr>
            <a:r>
              <a:rPr lang="en-US" sz="1200" dirty="0" smtClean="0"/>
              <a:t>The system uses master data, such as Tax Code Mapping, that is stored within the application making it quicker and easier to compile your GST returns.</a:t>
            </a:r>
          </a:p>
          <a:p>
            <a:pPr marL="257106" indent="-257106">
              <a:buFont typeface="Arial" panose="020B0604020202020204" pitchFamily="34" charset="0"/>
              <a:buChar char="•"/>
            </a:pPr>
            <a:r>
              <a:rPr lang="en-US" sz="1200" dirty="0" smtClean="0"/>
              <a:t>This software package will assist you in preparing your tax return reports for all 36 member states. </a:t>
            </a:r>
          </a:p>
          <a:p>
            <a:pPr marL="257106" indent="-257106">
              <a:buFont typeface="Arial" panose="020B0604020202020204" pitchFamily="34" charset="0"/>
              <a:buChar char="•"/>
            </a:pPr>
            <a:r>
              <a:rPr lang="en-US" sz="1200" dirty="0" smtClean="0"/>
              <a:t>This tool allows the user to import business transactions into GCP to run reconciliations, analysis checks, re-categorize transactions, post adjustments and obtain the final report.</a:t>
            </a:r>
          </a:p>
          <a:p>
            <a:pPr marL="257106"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a:p>
        </p:txBody>
      </p:sp>
      <p:grpSp>
        <p:nvGrpSpPr>
          <p:cNvPr id="5" name="Group 4"/>
          <p:cNvGrpSpPr/>
          <p:nvPr/>
        </p:nvGrpSpPr>
        <p:grpSpPr>
          <a:xfrm>
            <a:off x="2102811" y="2172454"/>
            <a:ext cx="4285134" cy="2401574"/>
            <a:chOff x="6783386" y="1088532"/>
            <a:chExt cx="4953001" cy="3737457"/>
          </a:xfrm>
        </p:grpSpPr>
        <p:sp>
          <p:nvSpPr>
            <p:cNvPr id="6" name="Rectangle 5"/>
            <p:cNvSpPr/>
            <p:nvPr/>
          </p:nvSpPr>
          <p:spPr bwMode="ltGray">
            <a:xfrm>
              <a:off x="6783386" y="1088532"/>
              <a:ext cx="4953000" cy="3737457"/>
            </a:xfrm>
            <a:prstGeom prst="rect">
              <a:avLst/>
            </a:prstGeom>
            <a:solidFill>
              <a:schemeClr val="bg2">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7" name="Rectangle 6"/>
            <p:cNvSpPr/>
            <p:nvPr/>
          </p:nvSpPr>
          <p:spPr bwMode="ltGray">
            <a:xfrm>
              <a:off x="6864180" y="1183619"/>
              <a:ext cx="4806056" cy="3504147"/>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nvGrpSpPr>
            <p:cNvPr id="8" name="Group 7"/>
            <p:cNvGrpSpPr/>
            <p:nvPr/>
          </p:nvGrpSpPr>
          <p:grpSpPr>
            <a:xfrm>
              <a:off x="6783387" y="1088532"/>
              <a:ext cx="4953000" cy="3737457"/>
              <a:chOff x="541655" y="1600200"/>
              <a:chExt cx="8107045" cy="4570438"/>
            </a:xfrm>
          </p:grpSpPr>
          <p:sp>
            <p:nvSpPr>
              <p:cNvPr id="10" name="Half Frame 9"/>
              <p:cNvSpPr/>
              <p:nvPr/>
            </p:nvSpPr>
            <p:spPr bwMode="ltGray">
              <a:xfrm>
                <a:off x="541655"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1" name="Half Frame 10"/>
              <p:cNvSpPr/>
              <p:nvPr/>
            </p:nvSpPr>
            <p:spPr bwMode="ltGray">
              <a:xfrm rot="5400000">
                <a:off x="7980120"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2" name="Half Frame 11"/>
              <p:cNvSpPr/>
              <p:nvPr/>
            </p:nvSpPr>
            <p:spPr bwMode="ltGray">
              <a:xfrm flipV="1">
                <a:off x="541655"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3" name="Half Frame 12"/>
              <p:cNvSpPr/>
              <p:nvPr/>
            </p:nvSpPr>
            <p:spPr bwMode="ltGray">
              <a:xfrm rot="16200000" flipV="1">
                <a:off x="7980120"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grpSp>
      <p:sp>
        <p:nvSpPr>
          <p:cNvPr id="14" name="Title 4"/>
          <p:cNvSpPr txBox="1">
            <a:spLocks/>
          </p:cNvSpPr>
          <p:nvPr/>
        </p:nvSpPr>
        <p:spPr>
          <a:xfrm>
            <a:off x="189914" y="77969"/>
            <a:ext cx="8229600" cy="616017"/>
          </a:xfrm>
          <a:prstGeom prst="rect">
            <a:avLst/>
          </a:prstGeom>
        </p:spPr>
        <p:txBody>
          <a:bodyPr vert="horz" lIns="91440" tIns="45720" rIns="91440" bIns="45720" rtlCol="0" anchor="ctr">
            <a:normAutofit fontScale="97500"/>
          </a:bodyPr>
          <a:lstStyle>
            <a:lvl1pPr algn="l" defTabSz="342900" rtl="0" eaLnBrk="1" latinLnBrk="0" hangingPunct="1">
              <a:spcBef>
                <a:spcPct val="0"/>
              </a:spcBef>
              <a:buNone/>
              <a:defRPr sz="2400" kern="1200">
                <a:solidFill>
                  <a:srgbClr val="FFFFFF"/>
                </a:solidFill>
                <a:latin typeface="+mj-lt"/>
                <a:ea typeface="+mj-ea"/>
                <a:cs typeface="+mj-cs"/>
              </a:defRPr>
            </a:lvl1pPr>
          </a:lstStyle>
          <a:p>
            <a:r>
              <a:rPr lang="en-US" sz="2500" b="1" dirty="0">
                <a:solidFill>
                  <a:schemeClr val="bg1"/>
                </a:solidFill>
                <a:ea typeface="+mn-ea"/>
                <a:cs typeface="Arial" pitchFamily="34" charset="0"/>
              </a:rPr>
              <a:t>GST</a:t>
            </a:r>
            <a:r>
              <a:rPr lang="en-US" b="1" dirty="0"/>
              <a:t> </a:t>
            </a:r>
            <a:r>
              <a:rPr lang="en-US" sz="2500" b="1" dirty="0">
                <a:solidFill>
                  <a:schemeClr val="bg1"/>
                </a:solidFill>
                <a:ea typeface="+mn-ea"/>
                <a:cs typeface="Arial" pitchFamily="34" charset="0"/>
              </a:rPr>
              <a:t>c</a:t>
            </a:r>
            <a:r>
              <a:rPr lang="en-US" sz="2500" b="1" dirty="0" smtClean="0">
                <a:solidFill>
                  <a:schemeClr val="bg1"/>
                </a:solidFill>
                <a:ea typeface="+mn-ea"/>
                <a:cs typeface="Arial" pitchFamily="34" charset="0"/>
              </a:rPr>
              <a:t>ompliance</a:t>
            </a:r>
            <a:r>
              <a:rPr lang="en-US" b="1" dirty="0" smtClean="0"/>
              <a:t> </a:t>
            </a:r>
            <a:r>
              <a:rPr lang="en-US" sz="2500" b="1" dirty="0">
                <a:solidFill>
                  <a:schemeClr val="bg1"/>
                </a:solidFill>
                <a:ea typeface="+mn-ea"/>
                <a:cs typeface="Arial" pitchFamily="34" charset="0"/>
              </a:rPr>
              <a:t>s</a:t>
            </a:r>
            <a:r>
              <a:rPr lang="en-US" sz="2500" b="1" dirty="0" smtClean="0">
                <a:solidFill>
                  <a:schemeClr val="bg1"/>
                </a:solidFill>
                <a:ea typeface="+mn-ea"/>
                <a:cs typeface="Arial" pitchFamily="34" charset="0"/>
              </a:rPr>
              <a:t>olution</a:t>
            </a:r>
            <a:r>
              <a:rPr lang="en-US" b="1" dirty="0" smtClean="0"/>
              <a:t> </a:t>
            </a:r>
            <a:r>
              <a:rPr lang="en-US" sz="2500" b="1" dirty="0">
                <a:solidFill>
                  <a:schemeClr val="bg1"/>
                </a:solidFill>
                <a:ea typeface="+mn-ea"/>
                <a:cs typeface="Arial" pitchFamily="34" charset="0"/>
              </a:rPr>
              <a:t>overview</a:t>
            </a:r>
            <a:r>
              <a:rPr lang="en-US" b="1" dirty="0" smtClean="0"/>
              <a:t> </a:t>
            </a:r>
            <a:r>
              <a:rPr lang="en-US" sz="2500" b="1" dirty="0">
                <a:solidFill>
                  <a:schemeClr val="bg1"/>
                </a:solidFill>
                <a:ea typeface="+mn-ea"/>
                <a:cs typeface="Arial" pitchFamily="34" charset="0"/>
              </a:rPr>
              <a:t>contd</a:t>
            </a:r>
            <a:r>
              <a:rPr lang="en-US" b="1" dirty="0"/>
              <a:t>.</a:t>
            </a: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779" y="2326253"/>
            <a:ext cx="3952105" cy="2093976"/>
          </a:xfrm>
          <a:prstGeom prst="rect">
            <a:avLst/>
          </a:prstGeom>
          <a:ln w="28575">
            <a:solidFill>
              <a:schemeClr val="tx1"/>
            </a:solidFill>
          </a:ln>
        </p:spPr>
      </p:pic>
    </p:spTree>
    <p:extLst>
      <p:ext uri="{BB962C8B-B14F-4D97-AF65-F5344CB8AC3E}">
        <p14:creationId xmlns:p14="http://schemas.microsoft.com/office/powerpoint/2010/main" val="2579577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lstStyle/>
          <a:p>
            <a:r>
              <a:rPr lang="en-US" sz="1500" dirty="0"/>
              <a:t>GBI solution homepage</a:t>
            </a:r>
            <a:endParaRPr lang="en-US" dirty="0"/>
          </a:p>
        </p:txBody>
      </p:sp>
      <p:sp>
        <p:nvSpPr>
          <p:cNvPr id="3" name="Text Placeholder 4"/>
          <p:cNvSpPr txBox="1">
            <a:spLocks/>
          </p:cNvSpPr>
          <p:nvPr/>
        </p:nvSpPr>
        <p:spPr>
          <a:xfrm>
            <a:off x="400619" y="678817"/>
            <a:ext cx="8315363" cy="3553241"/>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06" indent="-257106">
              <a:buFont typeface="Arial" panose="020B0604020202020204" pitchFamily="34" charset="0"/>
              <a:buChar char="•"/>
            </a:pPr>
            <a:r>
              <a:rPr lang="en-US" sz="1200" dirty="0" smtClean="0"/>
              <a:t>The user can apply common prompts/filters to select certain parameters on the main application page.</a:t>
            </a:r>
          </a:p>
          <a:p>
            <a:pPr marL="257106" indent="-257106">
              <a:buFont typeface="Arial" panose="020B0604020202020204" pitchFamily="34" charset="0"/>
              <a:buChar char="•"/>
            </a:pPr>
            <a:r>
              <a:rPr lang="en-US" sz="1200" dirty="0" smtClean="0"/>
              <a:t>Once the parameters have been selected, the “Homepage” provides the user with a consolidated overview of uploaded data, GST return filling deadline, Net GST position, unmapped tax codes, number of adjustments and process stage (workflow).</a:t>
            </a:r>
          </a:p>
          <a:p>
            <a:pPr marL="257106" indent="-257106">
              <a:buFont typeface="Arial" panose="020B0604020202020204" pitchFamily="34" charset="0"/>
              <a:buChar char="•"/>
            </a:pPr>
            <a:r>
              <a:rPr lang="en-US" sz="1200" dirty="0" smtClean="0"/>
              <a:t>The menu driven workflow on the main page allows the user to complete a series of tasks in sequence.</a:t>
            </a:r>
          </a:p>
          <a:p>
            <a:pPr marL="257106" indent="-257106">
              <a:buFont typeface="Arial" panose="020B0604020202020204" pitchFamily="34" charset="0"/>
              <a:buChar char="•"/>
            </a:pPr>
            <a:endParaRPr lang="en-US" sz="900" dirty="0" smtClean="0"/>
          </a:p>
          <a:p>
            <a:pPr marL="257106"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a:p>
        </p:txBody>
      </p:sp>
      <p:sp>
        <p:nvSpPr>
          <p:cNvPr id="5" name="Rectangle 4"/>
          <p:cNvSpPr/>
          <p:nvPr/>
        </p:nvSpPr>
        <p:spPr bwMode="ltGray">
          <a:xfrm>
            <a:off x="1963382" y="1917736"/>
            <a:ext cx="4685080" cy="2710879"/>
          </a:xfrm>
          <a:prstGeom prst="rect">
            <a:avLst/>
          </a:prstGeom>
          <a:solidFill>
            <a:schemeClr val="bg2">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6" name="Rectangle 5"/>
          <p:cNvSpPr/>
          <p:nvPr/>
        </p:nvSpPr>
        <p:spPr bwMode="ltGray">
          <a:xfrm>
            <a:off x="2052778" y="1989033"/>
            <a:ext cx="4546084" cy="2541653"/>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nvGrpSpPr>
          <p:cNvPr id="7" name="Group 6"/>
          <p:cNvGrpSpPr/>
          <p:nvPr/>
        </p:nvGrpSpPr>
        <p:grpSpPr>
          <a:xfrm>
            <a:off x="1963382" y="1917736"/>
            <a:ext cx="4685080" cy="2710879"/>
            <a:chOff x="541655" y="1600200"/>
            <a:chExt cx="8107045" cy="4570438"/>
          </a:xfrm>
        </p:grpSpPr>
        <p:sp>
          <p:nvSpPr>
            <p:cNvPr id="8" name="Half Frame 7"/>
            <p:cNvSpPr/>
            <p:nvPr/>
          </p:nvSpPr>
          <p:spPr bwMode="ltGray">
            <a:xfrm>
              <a:off x="541655"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9" name="Half Frame 8"/>
            <p:cNvSpPr/>
            <p:nvPr/>
          </p:nvSpPr>
          <p:spPr bwMode="ltGray">
            <a:xfrm rot="5400000">
              <a:off x="7980120"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0" name="Half Frame 9"/>
            <p:cNvSpPr/>
            <p:nvPr/>
          </p:nvSpPr>
          <p:spPr bwMode="ltGray">
            <a:xfrm flipV="1">
              <a:off x="541655"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1" name="Half Frame 10"/>
            <p:cNvSpPr/>
            <p:nvPr/>
          </p:nvSpPr>
          <p:spPr bwMode="ltGray">
            <a:xfrm rot="16200000" flipV="1">
              <a:off x="7980120"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sp>
        <p:nvSpPr>
          <p:cNvPr id="13" name="Title 4"/>
          <p:cNvSpPr txBox="1">
            <a:spLocks/>
          </p:cNvSpPr>
          <p:nvPr/>
        </p:nvSpPr>
        <p:spPr>
          <a:xfrm>
            <a:off x="189914" y="77969"/>
            <a:ext cx="8229600" cy="616017"/>
          </a:xfrm>
          <a:prstGeom prst="rect">
            <a:avLst/>
          </a:prstGeom>
        </p:spPr>
        <p:txBody>
          <a:bodyPr vert="horz" lIns="91440" tIns="45720" rIns="91440" bIns="45720" rtlCol="0" anchor="ctr">
            <a:normAutofit fontScale="97500"/>
          </a:bodyPr>
          <a:lstStyle>
            <a:lvl1pPr algn="l" defTabSz="342900" rtl="0" eaLnBrk="1" latinLnBrk="0" hangingPunct="1">
              <a:spcBef>
                <a:spcPct val="0"/>
              </a:spcBef>
              <a:buNone/>
              <a:defRPr sz="2400" kern="1200">
                <a:solidFill>
                  <a:srgbClr val="FFFFFF"/>
                </a:solidFill>
                <a:latin typeface="+mj-lt"/>
                <a:ea typeface="+mj-ea"/>
                <a:cs typeface="+mj-cs"/>
              </a:defRPr>
            </a:lvl1pPr>
          </a:lstStyle>
          <a:p>
            <a:r>
              <a:rPr lang="en-US" sz="2500" b="1" dirty="0">
                <a:solidFill>
                  <a:schemeClr val="bg1"/>
                </a:solidFill>
                <a:ea typeface="+mn-ea"/>
                <a:cs typeface="Arial" pitchFamily="34" charset="0"/>
              </a:rPr>
              <a:t>GST</a:t>
            </a:r>
            <a:r>
              <a:rPr lang="en-US" b="1" dirty="0"/>
              <a:t> </a:t>
            </a:r>
            <a:r>
              <a:rPr lang="en-US" sz="2500" b="1" dirty="0">
                <a:solidFill>
                  <a:schemeClr val="bg1"/>
                </a:solidFill>
                <a:ea typeface="+mn-ea"/>
                <a:cs typeface="Arial" pitchFamily="34" charset="0"/>
              </a:rPr>
              <a:t>c</a:t>
            </a:r>
            <a:r>
              <a:rPr lang="en-US" sz="2500" b="1" dirty="0" smtClean="0">
                <a:solidFill>
                  <a:schemeClr val="bg1"/>
                </a:solidFill>
                <a:ea typeface="+mn-ea"/>
                <a:cs typeface="Arial" pitchFamily="34" charset="0"/>
              </a:rPr>
              <a:t>ompliance</a:t>
            </a:r>
            <a:r>
              <a:rPr lang="en-US" b="1" dirty="0" smtClean="0"/>
              <a:t> s</a:t>
            </a:r>
            <a:r>
              <a:rPr lang="en-US" sz="2500" b="1" dirty="0" smtClean="0">
                <a:solidFill>
                  <a:schemeClr val="bg1"/>
                </a:solidFill>
                <a:ea typeface="+mn-ea"/>
                <a:cs typeface="Arial" pitchFamily="34" charset="0"/>
              </a:rPr>
              <a:t>olution</a:t>
            </a:r>
            <a:r>
              <a:rPr lang="en-US" b="1" dirty="0" smtClean="0"/>
              <a:t> </a:t>
            </a:r>
            <a:r>
              <a:rPr lang="en-US" sz="2500" b="1" dirty="0">
                <a:solidFill>
                  <a:schemeClr val="bg1"/>
                </a:solidFill>
                <a:ea typeface="+mn-ea"/>
                <a:cs typeface="Arial" pitchFamily="34" charset="0"/>
              </a:rPr>
              <a:t>homepage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959" y="2080331"/>
            <a:ext cx="4329382" cy="2385689"/>
          </a:xfrm>
          <a:prstGeom prst="rect">
            <a:avLst/>
          </a:prstGeom>
          <a:ln w="28575">
            <a:solidFill>
              <a:schemeClr val="tx1"/>
            </a:solidFill>
          </a:ln>
        </p:spPr>
      </p:pic>
    </p:spTree>
    <p:extLst>
      <p:ext uri="{BB962C8B-B14F-4D97-AF65-F5344CB8AC3E}">
        <p14:creationId xmlns:p14="http://schemas.microsoft.com/office/powerpoint/2010/main" val="480258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533400" y="514350"/>
            <a:ext cx="8077200" cy="685800"/>
          </a:xfrm>
        </p:spPr>
        <p:txBody>
          <a:bodyPr>
            <a:normAutofit/>
          </a:bodyPr>
          <a:lstStyle/>
          <a:p>
            <a:r>
              <a:rPr lang="en-US" sz="1500" dirty="0"/>
              <a:t>GBI Application overview contd.</a:t>
            </a:r>
            <a:r>
              <a:rPr lang="en-US" dirty="0" smtClean="0"/>
              <a:t/>
            </a:r>
            <a:br>
              <a:rPr lang="en-US" dirty="0" smtClean="0"/>
            </a:br>
            <a:endParaRPr lang="en-US" dirty="0"/>
          </a:p>
        </p:txBody>
      </p:sp>
      <p:sp>
        <p:nvSpPr>
          <p:cNvPr id="29" name="Text Placeholder 4"/>
          <p:cNvSpPr txBox="1">
            <a:spLocks/>
          </p:cNvSpPr>
          <p:nvPr/>
        </p:nvSpPr>
        <p:spPr>
          <a:xfrm>
            <a:off x="356197" y="612168"/>
            <a:ext cx="4214346" cy="1674011"/>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06" indent="-257106">
              <a:buFont typeface="Arial" panose="020B0604020202020204" pitchFamily="34" charset="0"/>
              <a:buChar char="•"/>
            </a:pPr>
            <a:r>
              <a:rPr lang="en-US" sz="1200" b="1" dirty="0"/>
              <a:t>Data Preparation </a:t>
            </a:r>
            <a:r>
              <a:rPr lang="en-US" sz="1200" dirty="0"/>
              <a:t>: In </a:t>
            </a:r>
            <a:r>
              <a:rPr lang="en-US" sz="1200" dirty="0" smtClean="0"/>
              <a:t>the analysis reports, </a:t>
            </a:r>
            <a:r>
              <a:rPr lang="en-US" sz="1200" dirty="0"/>
              <a:t>user can review different “Validation Check Reports” including GST </a:t>
            </a:r>
            <a:r>
              <a:rPr lang="en-US" sz="1200" dirty="0" smtClean="0"/>
              <a:t>business/data </a:t>
            </a:r>
            <a:r>
              <a:rPr lang="en-US" sz="1200" dirty="0"/>
              <a:t>c</a:t>
            </a:r>
            <a:r>
              <a:rPr lang="en-US" sz="1200" dirty="0" smtClean="0"/>
              <a:t>hecks</a:t>
            </a:r>
            <a:r>
              <a:rPr lang="en-US" sz="1200" dirty="0"/>
              <a:t>, </a:t>
            </a:r>
            <a:r>
              <a:rPr lang="en-US" sz="1200" dirty="0" smtClean="0"/>
              <a:t>legal </a:t>
            </a:r>
            <a:r>
              <a:rPr lang="en-US" sz="1200" dirty="0"/>
              <a:t>c</a:t>
            </a:r>
            <a:r>
              <a:rPr lang="en-US" sz="1200" dirty="0" smtClean="0"/>
              <a:t>hecks</a:t>
            </a:r>
            <a:r>
              <a:rPr lang="en-US" sz="1200" dirty="0"/>
              <a:t>, </a:t>
            </a:r>
            <a:r>
              <a:rPr lang="en-US" sz="1200" dirty="0" smtClean="0"/>
              <a:t>samples </a:t>
            </a:r>
            <a:r>
              <a:rPr lang="en-US" sz="1200" dirty="0"/>
              <a:t>and </a:t>
            </a:r>
            <a:r>
              <a:rPr lang="en-US" sz="1200" dirty="0" smtClean="0"/>
              <a:t>reconciliation</a:t>
            </a:r>
            <a:r>
              <a:rPr lang="en-US" sz="1200" dirty="0"/>
              <a:t>. </a:t>
            </a:r>
          </a:p>
          <a:p>
            <a:pPr marL="257106" indent="-257106">
              <a:buFont typeface="Arial" panose="020B0604020202020204" pitchFamily="34" charset="0"/>
              <a:buChar char="•"/>
            </a:pPr>
            <a:r>
              <a:rPr lang="en-US" sz="1200" b="1" dirty="0"/>
              <a:t>Transaction Review Screen </a:t>
            </a:r>
            <a:r>
              <a:rPr lang="en-US" sz="1200" dirty="0"/>
              <a:t>:The user can use the “Transaction Review” section to filter data in order to edit transactions, run control checks based on analytical reports, adjust the tax amounts and view reports.</a:t>
            </a:r>
          </a:p>
          <a:p>
            <a:pPr indent="0"/>
            <a:endParaRPr lang="en-US" sz="800" dirty="0" smtClean="0"/>
          </a:p>
          <a:p>
            <a:pPr marL="257106" indent="-257106">
              <a:buFont typeface="Arial" panose="020B0604020202020204" pitchFamily="34" charset="0"/>
              <a:buChar char="•"/>
            </a:pPr>
            <a:endParaRPr lang="en-US" sz="800" dirty="0" smtClean="0"/>
          </a:p>
          <a:p>
            <a:pPr marL="257106" indent="-257106">
              <a:buFont typeface="Arial" panose="020B0604020202020204" pitchFamily="34" charset="0"/>
              <a:buChar char="•"/>
            </a:pPr>
            <a:endParaRPr lang="en-US" sz="800" dirty="0" smtClean="0"/>
          </a:p>
          <a:p>
            <a:pPr marL="257106"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a:p>
        </p:txBody>
      </p:sp>
      <p:sp>
        <p:nvSpPr>
          <p:cNvPr id="33" name="Date Placeholder 6"/>
          <p:cNvSpPr txBox="1">
            <a:spLocks/>
          </p:cNvSpPr>
          <p:nvPr/>
        </p:nvSpPr>
        <p:spPr>
          <a:xfrm>
            <a:off x="6571999" y="4576786"/>
            <a:ext cx="1670848" cy="130553"/>
          </a:xfrm>
          <a:prstGeom prst="rect">
            <a:avLst/>
          </a:prstGeom>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EA848-61AF-4C01-AA03-342C7928D708}" type="datetime6">
              <a:rPr lang="en-US" sz="750"/>
              <a:pPr/>
              <a:t>September 17</a:t>
            </a:fld>
            <a:endParaRPr lang="en-US" sz="750" dirty="0"/>
          </a:p>
        </p:txBody>
      </p:sp>
      <p:sp>
        <p:nvSpPr>
          <p:cNvPr id="34" name="Rectangle 33"/>
          <p:cNvSpPr/>
          <p:nvPr/>
        </p:nvSpPr>
        <p:spPr bwMode="ltGray">
          <a:xfrm>
            <a:off x="530352" y="2343210"/>
            <a:ext cx="3755971" cy="2313066"/>
          </a:xfrm>
          <a:prstGeom prst="rect">
            <a:avLst/>
          </a:prstGeom>
          <a:solidFill>
            <a:schemeClr val="bg2">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35" name="Rectangle 34"/>
          <p:cNvSpPr/>
          <p:nvPr/>
        </p:nvSpPr>
        <p:spPr bwMode="ltGray">
          <a:xfrm>
            <a:off x="590931" y="2430572"/>
            <a:ext cx="3644541" cy="2168674"/>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nvGrpSpPr>
          <p:cNvPr id="36" name="Group 35"/>
          <p:cNvGrpSpPr/>
          <p:nvPr/>
        </p:nvGrpSpPr>
        <p:grpSpPr>
          <a:xfrm>
            <a:off x="530353" y="2343210"/>
            <a:ext cx="3755971" cy="2313066"/>
            <a:chOff x="541655" y="1600200"/>
            <a:chExt cx="8107045" cy="4570438"/>
          </a:xfrm>
        </p:grpSpPr>
        <p:sp>
          <p:nvSpPr>
            <p:cNvPr id="37" name="Half Frame 36"/>
            <p:cNvSpPr/>
            <p:nvPr/>
          </p:nvSpPr>
          <p:spPr bwMode="ltGray">
            <a:xfrm>
              <a:off x="541655"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38" name="Half Frame 37"/>
            <p:cNvSpPr/>
            <p:nvPr/>
          </p:nvSpPr>
          <p:spPr bwMode="ltGray">
            <a:xfrm rot="5400000">
              <a:off x="7980120"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39" name="Half Frame 38"/>
            <p:cNvSpPr/>
            <p:nvPr/>
          </p:nvSpPr>
          <p:spPr bwMode="ltGray">
            <a:xfrm flipV="1">
              <a:off x="541655"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40" name="Half Frame 39"/>
            <p:cNvSpPr/>
            <p:nvPr/>
          </p:nvSpPr>
          <p:spPr bwMode="ltGray">
            <a:xfrm rot="16200000" flipV="1">
              <a:off x="7980120"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sp>
        <p:nvSpPr>
          <p:cNvPr id="41" name="Rectangle 40"/>
          <p:cNvSpPr/>
          <p:nvPr/>
        </p:nvSpPr>
        <p:spPr bwMode="ltGray">
          <a:xfrm>
            <a:off x="4875898" y="2343210"/>
            <a:ext cx="3695790" cy="2348611"/>
          </a:xfrm>
          <a:prstGeom prst="rect">
            <a:avLst/>
          </a:prstGeom>
          <a:solidFill>
            <a:schemeClr val="bg2">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42" name="Rectangle 41"/>
          <p:cNvSpPr/>
          <p:nvPr/>
        </p:nvSpPr>
        <p:spPr bwMode="ltGray">
          <a:xfrm>
            <a:off x="4946115" y="2432791"/>
            <a:ext cx="3586144" cy="22020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nvGrpSpPr>
          <p:cNvPr id="43" name="Group 42"/>
          <p:cNvGrpSpPr/>
          <p:nvPr/>
        </p:nvGrpSpPr>
        <p:grpSpPr>
          <a:xfrm>
            <a:off x="4875899" y="2343210"/>
            <a:ext cx="3695790" cy="2348611"/>
            <a:chOff x="541655" y="1600200"/>
            <a:chExt cx="8107045" cy="4570438"/>
          </a:xfrm>
        </p:grpSpPr>
        <p:sp>
          <p:nvSpPr>
            <p:cNvPr id="44" name="Half Frame 43"/>
            <p:cNvSpPr/>
            <p:nvPr/>
          </p:nvSpPr>
          <p:spPr bwMode="ltGray">
            <a:xfrm>
              <a:off x="541655"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45" name="Half Frame 44"/>
            <p:cNvSpPr/>
            <p:nvPr/>
          </p:nvSpPr>
          <p:spPr bwMode="ltGray">
            <a:xfrm rot="5400000">
              <a:off x="7980120"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46" name="Half Frame 45"/>
            <p:cNvSpPr/>
            <p:nvPr/>
          </p:nvSpPr>
          <p:spPr bwMode="ltGray">
            <a:xfrm flipV="1">
              <a:off x="541655"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47" name="Half Frame 46"/>
            <p:cNvSpPr/>
            <p:nvPr/>
          </p:nvSpPr>
          <p:spPr bwMode="ltGray">
            <a:xfrm rot="16200000" flipV="1">
              <a:off x="7980120"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sp>
        <p:nvSpPr>
          <p:cNvPr id="50" name="Rectangle 49"/>
          <p:cNvSpPr/>
          <p:nvPr/>
        </p:nvSpPr>
        <p:spPr>
          <a:xfrm>
            <a:off x="4800541" y="631463"/>
            <a:ext cx="3695790" cy="1274195"/>
          </a:xfrm>
          <a:prstGeom prst="rect">
            <a:avLst/>
          </a:prstGeom>
        </p:spPr>
        <p:txBody>
          <a:bodyPr wrap="square">
            <a:spAutoFit/>
          </a:bodyPr>
          <a:lstStyle/>
          <a:p>
            <a:pPr marL="257106" indent="-257106" defTabSz="342900">
              <a:spcBef>
                <a:spcPct val="20000"/>
              </a:spcBef>
              <a:buFont typeface="Arial" panose="020B0604020202020204" pitchFamily="34" charset="0"/>
              <a:buChar char="•"/>
            </a:pPr>
            <a:r>
              <a:rPr lang="en-US" sz="1200" b="1" dirty="0">
                <a:solidFill>
                  <a:schemeClr val="tx1">
                    <a:lumMod val="75000"/>
                    <a:lumOff val="25000"/>
                  </a:schemeClr>
                </a:solidFill>
              </a:rPr>
              <a:t>Return Summary </a:t>
            </a:r>
            <a:r>
              <a:rPr lang="en-US" sz="1200" dirty="0">
                <a:solidFill>
                  <a:schemeClr val="tx1">
                    <a:lumMod val="75000"/>
                    <a:lumOff val="25000"/>
                  </a:schemeClr>
                </a:solidFill>
              </a:rPr>
              <a:t>: Displays all ERP and GSTN transactions that have been uploaded in the system</a:t>
            </a:r>
          </a:p>
          <a:p>
            <a:pPr marL="257106" indent="-257106" defTabSz="342900">
              <a:spcBef>
                <a:spcPct val="20000"/>
              </a:spcBef>
              <a:buFont typeface="Arial" panose="020B0604020202020204" pitchFamily="34" charset="0"/>
              <a:buChar char="•"/>
            </a:pPr>
            <a:endParaRPr lang="en-US" sz="1200" dirty="0">
              <a:solidFill>
                <a:schemeClr val="tx1">
                  <a:lumMod val="75000"/>
                  <a:lumOff val="25000"/>
                </a:schemeClr>
              </a:solidFill>
            </a:endParaRPr>
          </a:p>
          <a:p>
            <a:pPr marL="257106" indent="-257106" defTabSz="342900">
              <a:spcBef>
                <a:spcPct val="20000"/>
              </a:spcBef>
              <a:buFont typeface="Arial" panose="020B0604020202020204" pitchFamily="34" charset="0"/>
              <a:buChar char="•"/>
            </a:pPr>
            <a:r>
              <a:rPr lang="en-US" sz="1200" b="1" dirty="0">
                <a:solidFill>
                  <a:schemeClr val="tx1">
                    <a:lumMod val="75000"/>
                    <a:lumOff val="25000"/>
                  </a:schemeClr>
                </a:solidFill>
              </a:rPr>
              <a:t>Dashboard</a:t>
            </a:r>
            <a:r>
              <a:rPr lang="en-US" sz="1200" dirty="0">
                <a:solidFill>
                  <a:schemeClr val="tx1">
                    <a:lumMod val="75000"/>
                    <a:lumOff val="25000"/>
                  </a:schemeClr>
                </a:solidFill>
              </a:rPr>
              <a:t>: It allows the user to view a summary of the transactional data for different GSTR’s based on tax codes, transaction keys etc.</a:t>
            </a:r>
          </a:p>
        </p:txBody>
      </p:sp>
      <p:sp>
        <p:nvSpPr>
          <p:cNvPr id="23" name="Title 4"/>
          <p:cNvSpPr txBox="1">
            <a:spLocks/>
          </p:cNvSpPr>
          <p:nvPr/>
        </p:nvSpPr>
        <p:spPr>
          <a:xfrm>
            <a:off x="189914" y="58513"/>
            <a:ext cx="8229600" cy="616017"/>
          </a:xfrm>
          <a:prstGeom prst="rect">
            <a:avLst/>
          </a:prstGeom>
        </p:spPr>
        <p:txBody>
          <a:bodyPr vert="horz" lIns="91440" tIns="45720" rIns="91440" bIns="45720" rtlCol="0" anchor="ctr">
            <a:normAutofit fontScale="97500"/>
          </a:bodyPr>
          <a:lstStyle>
            <a:lvl1pPr algn="l" defTabSz="342900" rtl="0" eaLnBrk="1" latinLnBrk="0" hangingPunct="1">
              <a:spcBef>
                <a:spcPct val="0"/>
              </a:spcBef>
              <a:buNone/>
              <a:defRPr sz="2400" kern="1200">
                <a:solidFill>
                  <a:srgbClr val="FFFFFF"/>
                </a:solidFill>
                <a:latin typeface="+mj-lt"/>
                <a:ea typeface="+mj-ea"/>
                <a:cs typeface="+mj-cs"/>
              </a:defRPr>
            </a:lvl1pPr>
          </a:lstStyle>
          <a:p>
            <a:r>
              <a:rPr lang="en-US" sz="2500" b="1" dirty="0">
                <a:solidFill>
                  <a:schemeClr val="bg1"/>
                </a:solidFill>
                <a:ea typeface="+mn-ea"/>
                <a:cs typeface="Arial" pitchFamily="34" charset="0"/>
              </a:rPr>
              <a:t>GST</a:t>
            </a:r>
            <a:r>
              <a:rPr lang="en-US" b="1" dirty="0"/>
              <a:t> </a:t>
            </a:r>
            <a:r>
              <a:rPr lang="en-US" sz="2500" b="1" dirty="0">
                <a:solidFill>
                  <a:schemeClr val="bg1"/>
                </a:solidFill>
                <a:ea typeface="+mn-ea"/>
                <a:cs typeface="Arial" pitchFamily="34" charset="0"/>
              </a:rPr>
              <a:t>c</a:t>
            </a:r>
            <a:r>
              <a:rPr lang="en-US" sz="2500" b="1" dirty="0" smtClean="0">
                <a:solidFill>
                  <a:schemeClr val="bg1"/>
                </a:solidFill>
                <a:ea typeface="+mn-ea"/>
                <a:cs typeface="Arial" pitchFamily="34" charset="0"/>
              </a:rPr>
              <a:t>ompliance</a:t>
            </a:r>
            <a:r>
              <a:rPr lang="en-US" b="1" dirty="0" smtClean="0"/>
              <a:t> </a:t>
            </a:r>
            <a:r>
              <a:rPr lang="en-US" sz="2500" b="1" dirty="0">
                <a:solidFill>
                  <a:schemeClr val="bg1"/>
                </a:solidFill>
                <a:ea typeface="+mn-ea"/>
                <a:cs typeface="Arial" pitchFamily="34" charset="0"/>
              </a:rPr>
              <a:t>s</a:t>
            </a:r>
            <a:r>
              <a:rPr lang="en-US" sz="2500" b="1" dirty="0" smtClean="0">
                <a:solidFill>
                  <a:schemeClr val="bg1"/>
                </a:solidFill>
                <a:ea typeface="+mn-ea"/>
                <a:cs typeface="Arial" pitchFamily="34" charset="0"/>
              </a:rPr>
              <a:t>olution</a:t>
            </a:r>
            <a:r>
              <a:rPr lang="en-US" b="1" dirty="0" smtClean="0"/>
              <a:t> </a:t>
            </a:r>
            <a:r>
              <a:rPr lang="en-US" sz="2500" b="1" dirty="0">
                <a:solidFill>
                  <a:schemeClr val="bg1"/>
                </a:solidFill>
                <a:ea typeface="+mn-ea"/>
                <a:cs typeface="Arial" pitchFamily="34" charset="0"/>
              </a:rPr>
              <a:t>overview</a:t>
            </a:r>
            <a:r>
              <a:rPr lang="en-US" b="1" dirty="0" smtClean="0"/>
              <a:t> </a:t>
            </a:r>
            <a:r>
              <a:rPr lang="en-US" sz="2500" b="1" dirty="0">
                <a:solidFill>
                  <a:schemeClr val="bg1"/>
                </a:solidFill>
                <a:ea typeface="+mn-ea"/>
                <a:cs typeface="Arial" pitchFamily="34" charset="0"/>
              </a:rPr>
              <a:t>contd</a:t>
            </a:r>
            <a:r>
              <a:rPr lang="en-US" b="1" dirty="0" smtClean="0"/>
              <a:t>.</a:t>
            </a:r>
            <a:endParaRPr lang="en-US"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00" y="2503778"/>
            <a:ext cx="3485488" cy="2030842"/>
          </a:xfrm>
          <a:prstGeom prst="rect">
            <a:avLst/>
          </a:prstGeom>
          <a:ln w="28575">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8915" y="2513767"/>
            <a:ext cx="3401493" cy="2021333"/>
          </a:xfrm>
          <a:prstGeom prst="rect">
            <a:avLst/>
          </a:prstGeom>
          <a:ln w="19050">
            <a:solidFill>
              <a:schemeClr val="tx1"/>
            </a:solidFill>
          </a:ln>
        </p:spPr>
      </p:pic>
    </p:spTree>
    <p:extLst>
      <p:ext uri="{BB962C8B-B14F-4D97-AF65-F5344CB8AC3E}">
        <p14:creationId xmlns:p14="http://schemas.microsoft.com/office/powerpoint/2010/main" val="444042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514350"/>
            <a:ext cx="8077200" cy="685800"/>
          </a:xfrm>
        </p:spPr>
        <p:txBody>
          <a:bodyPr/>
          <a:lstStyle/>
          <a:p>
            <a:r>
              <a:rPr lang="en-US" sz="1500" dirty="0"/>
              <a:t>Validation checks and Admin control</a:t>
            </a:r>
          </a:p>
        </p:txBody>
      </p:sp>
      <p:sp>
        <p:nvSpPr>
          <p:cNvPr id="5" name="Text Placeholder 4"/>
          <p:cNvSpPr txBox="1">
            <a:spLocks/>
          </p:cNvSpPr>
          <p:nvPr/>
        </p:nvSpPr>
        <p:spPr>
          <a:xfrm>
            <a:off x="530352" y="1009322"/>
            <a:ext cx="8080248" cy="876807"/>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06" indent="-257106">
              <a:buFont typeface="Arial" panose="020B0604020202020204" pitchFamily="34" charset="0"/>
              <a:buChar char="•"/>
            </a:pPr>
            <a:r>
              <a:rPr lang="en-US" sz="1400" dirty="0"/>
              <a:t>The user can review different “Validation Reports” including GST </a:t>
            </a:r>
            <a:r>
              <a:rPr lang="en-US" sz="1400" dirty="0" smtClean="0"/>
              <a:t>business/data </a:t>
            </a:r>
            <a:r>
              <a:rPr lang="en-US" sz="1400" dirty="0"/>
              <a:t>c</a:t>
            </a:r>
            <a:r>
              <a:rPr lang="en-US" sz="1400" dirty="0" smtClean="0"/>
              <a:t>hecks</a:t>
            </a:r>
            <a:r>
              <a:rPr lang="en-US" sz="1400" dirty="0"/>
              <a:t>, </a:t>
            </a:r>
            <a:r>
              <a:rPr lang="en-US" sz="1400" dirty="0" smtClean="0"/>
              <a:t>legal </a:t>
            </a:r>
            <a:r>
              <a:rPr lang="en-US" sz="1400" dirty="0"/>
              <a:t>c</a:t>
            </a:r>
            <a:r>
              <a:rPr lang="en-US" sz="1400" dirty="0" smtClean="0"/>
              <a:t>hecks</a:t>
            </a:r>
            <a:r>
              <a:rPr lang="en-US" sz="1400" dirty="0"/>
              <a:t>, </a:t>
            </a:r>
            <a:r>
              <a:rPr lang="en-US" sz="1400" dirty="0" smtClean="0"/>
              <a:t>samples </a:t>
            </a:r>
            <a:r>
              <a:rPr lang="en-US" sz="1400" dirty="0"/>
              <a:t>and </a:t>
            </a:r>
            <a:r>
              <a:rPr lang="en-US" sz="1400" dirty="0" smtClean="0"/>
              <a:t>reconciliation</a:t>
            </a:r>
            <a:r>
              <a:rPr lang="en-US" sz="1400" dirty="0"/>
              <a:t>.</a:t>
            </a:r>
          </a:p>
          <a:p>
            <a:pPr marL="257106" indent="-257106">
              <a:buFont typeface="Arial" panose="020B0604020202020204" pitchFamily="34" charset="0"/>
              <a:buChar char="•"/>
            </a:pPr>
            <a:r>
              <a:rPr lang="en-US" sz="1400" dirty="0"/>
              <a:t>Reports allow senior leadership to review and reconcile transactional data at higher levels.</a:t>
            </a:r>
          </a:p>
          <a:p>
            <a:pPr marL="257106" indent="-257106">
              <a:buFont typeface="Arial" panose="020B0604020202020204" pitchFamily="34" charset="0"/>
              <a:buChar char="•"/>
            </a:pPr>
            <a:r>
              <a:rPr lang="en-US" sz="1400" dirty="0"/>
              <a:t>The “Administration” section allows the user to maintain the master data and user access.</a:t>
            </a:r>
          </a:p>
          <a:p>
            <a:pPr marL="257106" indent="-257106">
              <a:buFont typeface="Arial" panose="020B0604020202020204" pitchFamily="34" charset="0"/>
              <a:buChar char="•"/>
            </a:pPr>
            <a:endParaRPr lang="en-US" sz="900" dirty="0" smtClean="0"/>
          </a:p>
          <a:p>
            <a:pPr marL="257106" indent="-257106">
              <a:buFont typeface="Arial" panose="020B0604020202020204" pitchFamily="34" charset="0"/>
              <a:buChar char="•"/>
            </a:pPr>
            <a:endParaRPr lang="en-US" sz="900" dirty="0" smtClean="0"/>
          </a:p>
          <a:p>
            <a:pPr marL="257106" indent="-257106">
              <a:buFont typeface="Arial" panose="020B0604020202020204" pitchFamily="34" charset="0"/>
              <a:buChar char="•"/>
            </a:pPr>
            <a:endParaRPr lang="en-US" sz="900" dirty="0" smtClean="0"/>
          </a:p>
          <a:p>
            <a:pPr marL="257106"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a:p>
        </p:txBody>
      </p:sp>
      <p:sp>
        <p:nvSpPr>
          <p:cNvPr id="7" name="Date Placeholder 6"/>
          <p:cNvSpPr txBox="1">
            <a:spLocks/>
          </p:cNvSpPr>
          <p:nvPr/>
        </p:nvSpPr>
        <p:spPr>
          <a:xfrm>
            <a:off x="6242128" y="4152605"/>
            <a:ext cx="1524000" cy="114270"/>
          </a:xfrm>
          <a:prstGeom prst="rect">
            <a:avLst/>
          </a:prstGeom>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EA848-61AF-4C01-AA03-342C7928D708}" type="datetime6">
              <a:rPr lang="en-US" sz="750"/>
              <a:pPr/>
              <a:t>September 17</a:t>
            </a:fld>
            <a:endParaRPr lang="en-US" sz="750" dirty="0"/>
          </a:p>
        </p:txBody>
      </p:sp>
      <p:sp>
        <p:nvSpPr>
          <p:cNvPr id="8" name="Date Placeholder 6"/>
          <p:cNvSpPr txBox="1">
            <a:spLocks/>
          </p:cNvSpPr>
          <p:nvPr/>
        </p:nvSpPr>
        <p:spPr>
          <a:xfrm>
            <a:off x="6242128" y="4152605"/>
            <a:ext cx="1524000" cy="114270"/>
          </a:xfrm>
          <a:prstGeom prst="rect">
            <a:avLst/>
          </a:prstGeom>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EA848-61AF-4C01-AA03-342C7928D708}" type="datetime6">
              <a:rPr lang="en-US" sz="750"/>
              <a:pPr/>
              <a:t>September 17</a:t>
            </a:fld>
            <a:endParaRPr lang="en-US" sz="750" dirty="0"/>
          </a:p>
        </p:txBody>
      </p:sp>
      <p:sp>
        <p:nvSpPr>
          <p:cNvPr id="10" name="Rectangle 9"/>
          <p:cNvSpPr/>
          <p:nvPr/>
        </p:nvSpPr>
        <p:spPr bwMode="ltGray">
          <a:xfrm>
            <a:off x="1189811" y="2191569"/>
            <a:ext cx="3370972" cy="2055693"/>
          </a:xfrm>
          <a:prstGeom prst="rect">
            <a:avLst/>
          </a:prstGeom>
          <a:solidFill>
            <a:schemeClr val="bg2">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1" name="Rectangle 10"/>
          <p:cNvSpPr/>
          <p:nvPr/>
        </p:nvSpPr>
        <p:spPr bwMode="ltGray">
          <a:xfrm>
            <a:off x="1250391" y="2262866"/>
            <a:ext cx="3270963" cy="1927367"/>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nvGrpSpPr>
          <p:cNvPr id="12" name="Group 11"/>
          <p:cNvGrpSpPr/>
          <p:nvPr/>
        </p:nvGrpSpPr>
        <p:grpSpPr>
          <a:xfrm>
            <a:off x="1189812" y="2191569"/>
            <a:ext cx="3370972" cy="2055693"/>
            <a:chOff x="541655" y="1600200"/>
            <a:chExt cx="8107045" cy="4570438"/>
          </a:xfrm>
        </p:grpSpPr>
        <p:sp>
          <p:nvSpPr>
            <p:cNvPr id="13" name="Half Frame 12"/>
            <p:cNvSpPr/>
            <p:nvPr/>
          </p:nvSpPr>
          <p:spPr bwMode="ltGray">
            <a:xfrm>
              <a:off x="541655"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4" name="Half Frame 13"/>
            <p:cNvSpPr/>
            <p:nvPr/>
          </p:nvSpPr>
          <p:spPr bwMode="ltGray">
            <a:xfrm rot="5400000">
              <a:off x="7980120"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5" name="Half Frame 14"/>
            <p:cNvSpPr/>
            <p:nvPr/>
          </p:nvSpPr>
          <p:spPr bwMode="ltGray">
            <a:xfrm flipV="1">
              <a:off x="541655"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6" name="Half Frame 15"/>
            <p:cNvSpPr/>
            <p:nvPr/>
          </p:nvSpPr>
          <p:spPr bwMode="ltGray">
            <a:xfrm rot="16200000" flipV="1">
              <a:off x="7980120"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sp>
        <p:nvSpPr>
          <p:cNvPr id="17" name="Rectangle 16"/>
          <p:cNvSpPr/>
          <p:nvPr/>
        </p:nvSpPr>
        <p:spPr bwMode="ltGray">
          <a:xfrm>
            <a:off x="4734571" y="2265314"/>
            <a:ext cx="3370972" cy="2055693"/>
          </a:xfrm>
          <a:prstGeom prst="rect">
            <a:avLst/>
          </a:prstGeom>
          <a:solidFill>
            <a:schemeClr val="bg2">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8" name="Rectangle 17"/>
          <p:cNvSpPr/>
          <p:nvPr/>
        </p:nvSpPr>
        <p:spPr bwMode="ltGray">
          <a:xfrm>
            <a:off x="4784576" y="2266960"/>
            <a:ext cx="3270963" cy="1927367"/>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nvGrpSpPr>
          <p:cNvPr id="19" name="Group 18"/>
          <p:cNvGrpSpPr/>
          <p:nvPr/>
        </p:nvGrpSpPr>
        <p:grpSpPr>
          <a:xfrm>
            <a:off x="4723997" y="2195664"/>
            <a:ext cx="3370972" cy="2055693"/>
            <a:chOff x="541655" y="1600200"/>
            <a:chExt cx="8107045" cy="4570438"/>
          </a:xfrm>
        </p:grpSpPr>
        <p:sp>
          <p:nvSpPr>
            <p:cNvPr id="20" name="Half Frame 19"/>
            <p:cNvSpPr/>
            <p:nvPr/>
          </p:nvSpPr>
          <p:spPr bwMode="ltGray">
            <a:xfrm>
              <a:off x="541655"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21" name="Half Frame 20"/>
            <p:cNvSpPr/>
            <p:nvPr/>
          </p:nvSpPr>
          <p:spPr bwMode="ltGray">
            <a:xfrm rot="5400000">
              <a:off x="7980120"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22" name="Half Frame 21"/>
            <p:cNvSpPr/>
            <p:nvPr/>
          </p:nvSpPr>
          <p:spPr bwMode="ltGray">
            <a:xfrm flipV="1">
              <a:off x="541655"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23" name="Half Frame 22"/>
            <p:cNvSpPr/>
            <p:nvPr/>
          </p:nvSpPr>
          <p:spPr bwMode="ltGray">
            <a:xfrm rot="16200000" flipV="1">
              <a:off x="7980120"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sp>
        <p:nvSpPr>
          <p:cNvPr id="26" name="Title 4"/>
          <p:cNvSpPr txBox="1">
            <a:spLocks/>
          </p:cNvSpPr>
          <p:nvPr/>
        </p:nvSpPr>
        <p:spPr>
          <a:xfrm>
            <a:off x="189914" y="77969"/>
            <a:ext cx="8229600" cy="616017"/>
          </a:xfrm>
          <a:prstGeom prst="rect">
            <a:avLst/>
          </a:prstGeom>
        </p:spPr>
        <p:txBody>
          <a:bodyPr vert="horz" lIns="91440" tIns="45720" rIns="91440" bIns="45720" rtlCol="0" anchor="ctr">
            <a:normAutofit fontScale="97500"/>
          </a:bodyPr>
          <a:lstStyle>
            <a:lvl1pPr algn="l" defTabSz="342900" rtl="0" eaLnBrk="1" latinLnBrk="0" hangingPunct="1">
              <a:spcBef>
                <a:spcPct val="0"/>
              </a:spcBef>
              <a:buNone/>
              <a:defRPr sz="2400" kern="1200">
                <a:solidFill>
                  <a:srgbClr val="FFFFFF"/>
                </a:solidFill>
                <a:latin typeface="+mj-lt"/>
                <a:ea typeface="+mj-ea"/>
                <a:cs typeface="+mj-cs"/>
              </a:defRPr>
            </a:lvl1pPr>
          </a:lstStyle>
          <a:p>
            <a:r>
              <a:rPr lang="en-US" sz="2500" b="1" dirty="0">
                <a:solidFill>
                  <a:schemeClr val="bg1"/>
                </a:solidFill>
                <a:ea typeface="+mn-ea"/>
                <a:cs typeface="Arial" pitchFamily="34" charset="0"/>
              </a:rPr>
              <a:t>Validation</a:t>
            </a:r>
            <a:r>
              <a:rPr lang="en-US" b="1" dirty="0"/>
              <a:t> </a:t>
            </a:r>
            <a:r>
              <a:rPr lang="en-US" sz="2500" b="1" dirty="0">
                <a:solidFill>
                  <a:schemeClr val="bg1"/>
                </a:solidFill>
                <a:ea typeface="+mn-ea"/>
                <a:cs typeface="Arial" pitchFamily="34" charset="0"/>
              </a:rPr>
              <a:t>checks</a:t>
            </a:r>
            <a:r>
              <a:rPr lang="en-US" b="1" dirty="0"/>
              <a:t> </a:t>
            </a:r>
            <a:r>
              <a:rPr lang="en-US" sz="2500" b="1" dirty="0" smtClean="0">
                <a:solidFill>
                  <a:schemeClr val="bg1"/>
                </a:solidFill>
                <a:ea typeface="+mn-ea"/>
                <a:cs typeface="Arial" pitchFamily="34" charset="0"/>
              </a:rPr>
              <a:t>&amp;</a:t>
            </a:r>
            <a:r>
              <a:rPr lang="en-US" b="1" dirty="0" smtClean="0"/>
              <a:t> </a:t>
            </a:r>
            <a:r>
              <a:rPr lang="en-US" sz="2500" b="1" dirty="0">
                <a:solidFill>
                  <a:schemeClr val="bg1"/>
                </a:solidFill>
                <a:ea typeface="+mn-ea"/>
                <a:cs typeface="Arial" pitchFamily="34" charset="0"/>
              </a:rPr>
              <a:t>Admin</a:t>
            </a:r>
            <a:r>
              <a:rPr lang="en-US" b="1" dirty="0"/>
              <a:t> </a:t>
            </a:r>
            <a:r>
              <a:rPr lang="en-US" sz="2500" b="1" dirty="0">
                <a:solidFill>
                  <a:schemeClr val="bg1"/>
                </a:solidFill>
                <a:ea typeface="+mn-ea"/>
                <a:cs typeface="Arial" pitchFamily="34" charset="0"/>
              </a:rPr>
              <a:t>control</a:t>
            </a:r>
          </a:p>
        </p:txBody>
      </p:sp>
      <p:graphicFrame>
        <p:nvGraphicFramePr>
          <p:cNvPr id="2" name="Object 1"/>
          <p:cNvGraphicFramePr>
            <a:graphicFrameLocks noChangeAspect="1"/>
          </p:cNvGraphicFramePr>
          <p:nvPr>
            <p:extLst>
              <p:ext uri="{D42A27DB-BD31-4B8C-83A1-F6EECF244321}">
                <p14:modId xmlns:p14="http://schemas.microsoft.com/office/powerpoint/2010/main" val="2447208906"/>
              </p:ext>
            </p:extLst>
          </p:nvPr>
        </p:nvGraphicFramePr>
        <p:xfrm>
          <a:off x="1312772" y="2347888"/>
          <a:ext cx="3128782" cy="1733932"/>
        </p:xfrm>
        <a:graphic>
          <a:graphicData uri="http://schemas.openxmlformats.org/presentationml/2006/ole">
            <mc:AlternateContent xmlns:mc="http://schemas.openxmlformats.org/markup-compatibility/2006">
              <mc:Choice xmlns:v="urn:schemas-microsoft-com:vml" Requires="v">
                <p:oleObj spid="_x0000_s1043" name="Bitmap Image" r:id="rId3" imgW="12611160" imgH="3495600" progId="Paint.Picture">
                  <p:embed/>
                </p:oleObj>
              </mc:Choice>
              <mc:Fallback>
                <p:oleObj name="Bitmap Image" r:id="rId3" imgW="12611160" imgH="3495600" progId="Paint.Picture">
                  <p:embed/>
                  <p:pic>
                    <p:nvPicPr>
                      <p:cNvPr id="0" name=""/>
                      <p:cNvPicPr/>
                      <p:nvPr/>
                    </p:nvPicPr>
                    <p:blipFill>
                      <a:blip r:embed="rId4"/>
                      <a:stretch>
                        <a:fillRect/>
                      </a:stretch>
                    </p:blipFill>
                    <p:spPr>
                      <a:xfrm>
                        <a:off x="1312772" y="2347888"/>
                        <a:ext cx="3128782" cy="1733932"/>
                      </a:xfrm>
                      <a:prstGeom prst="rect">
                        <a:avLst/>
                      </a:prstGeom>
                      <a:ln w="28575">
                        <a:solidFill>
                          <a:schemeClr val="tx1"/>
                        </a:solidFill>
                      </a:ln>
                    </p:spPr>
                  </p:pic>
                </p:oleObj>
              </mc:Fallback>
            </mc:AlternateContent>
          </a:graphicData>
        </a:graphic>
      </p:graphicFrame>
      <p:pic>
        <p:nvPicPr>
          <p:cNvPr id="3" name="Picture 2"/>
          <p:cNvPicPr>
            <a:picLocks noChangeAspect="1"/>
          </p:cNvPicPr>
          <p:nvPr/>
        </p:nvPicPr>
        <p:blipFill>
          <a:blip r:embed="rId5"/>
          <a:stretch>
            <a:fillRect/>
          </a:stretch>
        </p:blipFill>
        <p:spPr>
          <a:xfrm>
            <a:off x="4858677" y="2346021"/>
            <a:ext cx="3101612" cy="1745459"/>
          </a:xfrm>
          <a:prstGeom prst="rect">
            <a:avLst/>
          </a:prstGeom>
          <a:ln w="28575">
            <a:solidFill>
              <a:schemeClr val="tx1"/>
            </a:solidFill>
          </a:ln>
        </p:spPr>
      </p:pic>
    </p:spTree>
    <p:extLst>
      <p:ext uri="{BB962C8B-B14F-4D97-AF65-F5344CB8AC3E}">
        <p14:creationId xmlns:p14="http://schemas.microsoft.com/office/powerpoint/2010/main" val="1911667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normAutofit/>
          </a:bodyPr>
          <a:lstStyle/>
          <a:p>
            <a:r>
              <a:rPr lang="en-US" sz="1500" dirty="0"/>
              <a:t>Company level landing page</a:t>
            </a:r>
            <a:r>
              <a:rPr lang="en-US" dirty="0" smtClean="0"/>
              <a:t/>
            </a:r>
            <a:br>
              <a:rPr lang="en-US" dirty="0" smtClean="0"/>
            </a:br>
            <a:endParaRPr lang="en-US" dirty="0"/>
          </a:p>
        </p:txBody>
      </p:sp>
      <p:sp>
        <p:nvSpPr>
          <p:cNvPr id="3" name="Text Placeholder 4"/>
          <p:cNvSpPr txBox="1">
            <a:spLocks/>
          </p:cNvSpPr>
          <p:nvPr/>
        </p:nvSpPr>
        <p:spPr>
          <a:xfrm>
            <a:off x="530353" y="809848"/>
            <a:ext cx="7926835" cy="1074151"/>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06" indent="-257106">
              <a:buFont typeface="Arial" panose="020B0604020202020204" pitchFamily="34" charset="0"/>
              <a:buChar char="•"/>
            </a:pPr>
            <a:r>
              <a:rPr lang="en-US" sz="1400" dirty="0" smtClean="0"/>
              <a:t>Company </a:t>
            </a:r>
            <a:r>
              <a:rPr lang="en-US" sz="1400" dirty="0" smtClean="0"/>
              <a:t>level </a:t>
            </a:r>
            <a:r>
              <a:rPr lang="en-US" sz="1400" dirty="0" smtClean="0"/>
              <a:t>landing page criteria is to select a single company e.g.” ABC Ltd” for </a:t>
            </a:r>
            <a:r>
              <a:rPr lang="en-US" sz="1400" dirty="0" smtClean="0"/>
              <a:t>search </a:t>
            </a:r>
            <a:r>
              <a:rPr lang="en-US" sz="1400" dirty="0" smtClean="0"/>
              <a:t>for a particular period without selecting any particular state from the dropdown </a:t>
            </a:r>
          </a:p>
          <a:p>
            <a:pPr marL="257106" indent="-257106">
              <a:buFont typeface="Arial" panose="020B0604020202020204" pitchFamily="34" charset="0"/>
              <a:buChar char="•"/>
            </a:pPr>
            <a:r>
              <a:rPr lang="en-US" sz="1400" dirty="0" smtClean="0"/>
              <a:t>Select a company, month, year from the drop down. E.g. ABC Ltd , February , 2017 </a:t>
            </a:r>
          </a:p>
          <a:p>
            <a:pPr marL="257106" indent="-257106">
              <a:buFont typeface="Arial" panose="020B0604020202020204" pitchFamily="34" charset="0"/>
              <a:buChar char="•"/>
            </a:pPr>
            <a:r>
              <a:rPr lang="en-US" sz="1400" dirty="0" smtClean="0"/>
              <a:t>Select a </a:t>
            </a:r>
            <a:r>
              <a:rPr lang="en-US" sz="1400" dirty="0" smtClean="0"/>
              <a:t>home </a:t>
            </a:r>
            <a:r>
              <a:rPr lang="en-US" sz="1400" dirty="0" smtClean="0"/>
              <a:t>tile and click on the </a:t>
            </a:r>
            <a:r>
              <a:rPr lang="en-US" sz="1400" dirty="0" smtClean="0"/>
              <a:t>submit </a:t>
            </a:r>
            <a:r>
              <a:rPr lang="en-US" sz="1400" dirty="0" smtClean="0"/>
              <a:t>button. E.g. GSTR 1</a:t>
            </a:r>
          </a:p>
          <a:p>
            <a:pPr marL="257106" indent="-257106">
              <a:buFont typeface="Arial" panose="020B0604020202020204" pitchFamily="34" charset="0"/>
              <a:buChar char="•"/>
            </a:pPr>
            <a:r>
              <a:rPr lang="en-US" sz="1400" dirty="0" smtClean="0"/>
              <a:t>Observe page displays all the states where data for selected GSTR return is available </a:t>
            </a:r>
          </a:p>
          <a:p>
            <a:pPr marL="257106" indent="-257106">
              <a:buFont typeface="Arial" panose="020B0604020202020204" pitchFamily="34" charset="0"/>
              <a:buChar char="•"/>
            </a:pPr>
            <a:endParaRPr lang="en-US" sz="900" dirty="0" smtClean="0"/>
          </a:p>
          <a:p>
            <a:pPr marL="257106" indent="-257106">
              <a:buFont typeface="Arial" panose="020B0604020202020204" pitchFamily="34" charset="0"/>
              <a:buChar char="•"/>
            </a:pPr>
            <a:endParaRPr lang="en-US" sz="900" dirty="0" smtClean="0"/>
          </a:p>
          <a:p>
            <a:pPr marL="257106"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a:p>
        </p:txBody>
      </p:sp>
      <p:grpSp>
        <p:nvGrpSpPr>
          <p:cNvPr id="5" name="Group 4"/>
          <p:cNvGrpSpPr/>
          <p:nvPr/>
        </p:nvGrpSpPr>
        <p:grpSpPr>
          <a:xfrm>
            <a:off x="2104527" y="2161785"/>
            <a:ext cx="4377557" cy="2805441"/>
            <a:chOff x="6707186" y="1066800"/>
            <a:chExt cx="4953001" cy="3737457"/>
          </a:xfrm>
        </p:grpSpPr>
        <p:sp>
          <p:nvSpPr>
            <p:cNvPr id="6" name="Rectangle 5"/>
            <p:cNvSpPr/>
            <p:nvPr/>
          </p:nvSpPr>
          <p:spPr bwMode="ltGray">
            <a:xfrm>
              <a:off x="6707186" y="1066800"/>
              <a:ext cx="4953000" cy="3737457"/>
            </a:xfrm>
            <a:prstGeom prst="rect">
              <a:avLst/>
            </a:prstGeom>
            <a:solidFill>
              <a:schemeClr val="bg2">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7" name="Rectangle 6"/>
            <p:cNvSpPr/>
            <p:nvPr/>
          </p:nvSpPr>
          <p:spPr bwMode="ltGray">
            <a:xfrm>
              <a:off x="6787980" y="1161887"/>
              <a:ext cx="4806056" cy="3504147"/>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nvGrpSpPr>
            <p:cNvPr id="8" name="Group 7"/>
            <p:cNvGrpSpPr/>
            <p:nvPr/>
          </p:nvGrpSpPr>
          <p:grpSpPr>
            <a:xfrm>
              <a:off x="6707187" y="1066800"/>
              <a:ext cx="4953000" cy="3737457"/>
              <a:chOff x="541655" y="1600200"/>
              <a:chExt cx="8107045" cy="4570438"/>
            </a:xfrm>
          </p:grpSpPr>
          <p:sp>
            <p:nvSpPr>
              <p:cNvPr id="10" name="Half Frame 9"/>
              <p:cNvSpPr/>
              <p:nvPr/>
            </p:nvSpPr>
            <p:spPr bwMode="ltGray">
              <a:xfrm>
                <a:off x="541655"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1" name="Half Frame 10"/>
              <p:cNvSpPr/>
              <p:nvPr/>
            </p:nvSpPr>
            <p:spPr bwMode="ltGray">
              <a:xfrm rot="5400000">
                <a:off x="7980120"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2" name="Half Frame 11"/>
              <p:cNvSpPr/>
              <p:nvPr/>
            </p:nvSpPr>
            <p:spPr bwMode="ltGray">
              <a:xfrm flipV="1">
                <a:off x="541655"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3" name="Half Frame 12"/>
              <p:cNvSpPr/>
              <p:nvPr/>
            </p:nvSpPr>
            <p:spPr bwMode="ltGray">
              <a:xfrm rot="16200000" flipV="1">
                <a:off x="7980120"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grpSp>
      <p:sp>
        <p:nvSpPr>
          <p:cNvPr id="14" name="Title 4"/>
          <p:cNvSpPr txBox="1">
            <a:spLocks/>
          </p:cNvSpPr>
          <p:nvPr/>
        </p:nvSpPr>
        <p:spPr>
          <a:xfrm>
            <a:off x="189914" y="58513"/>
            <a:ext cx="8229600" cy="616017"/>
          </a:xfrm>
          <a:prstGeom prst="rect">
            <a:avLst/>
          </a:prstGeom>
        </p:spPr>
        <p:txBody>
          <a:bodyPr vert="horz" lIns="91440" tIns="45720" rIns="91440" bIns="45720" rtlCol="0" anchor="ctr">
            <a:normAutofit fontScale="97500"/>
          </a:bodyPr>
          <a:lstStyle>
            <a:lvl1pPr algn="l" defTabSz="342900" rtl="0" eaLnBrk="1" latinLnBrk="0" hangingPunct="1">
              <a:spcBef>
                <a:spcPct val="0"/>
              </a:spcBef>
              <a:buNone/>
              <a:defRPr sz="2400" kern="1200">
                <a:solidFill>
                  <a:srgbClr val="FFFFFF"/>
                </a:solidFill>
                <a:latin typeface="+mj-lt"/>
                <a:ea typeface="+mj-ea"/>
                <a:cs typeface="+mj-cs"/>
              </a:defRPr>
            </a:lvl1pPr>
          </a:lstStyle>
          <a:p>
            <a:r>
              <a:rPr lang="en-US" sz="2500" b="1" dirty="0">
                <a:solidFill>
                  <a:schemeClr val="bg1"/>
                </a:solidFill>
                <a:ea typeface="+mn-ea"/>
                <a:cs typeface="Arial" pitchFamily="34" charset="0"/>
              </a:rPr>
              <a:t>Company</a:t>
            </a:r>
            <a:r>
              <a:rPr lang="en-US" b="1" dirty="0"/>
              <a:t> </a:t>
            </a:r>
            <a:r>
              <a:rPr lang="en-US" sz="2500" b="1" dirty="0">
                <a:solidFill>
                  <a:schemeClr val="bg1"/>
                </a:solidFill>
                <a:ea typeface="+mn-ea"/>
                <a:cs typeface="Arial" pitchFamily="34" charset="0"/>
              </a:rPr>
              <a:t>level</a:t>
            </a:r>
            <a:r>
              <a:rPr lang="en-US" b="1" dirty="0"/>
              <a:t> </a:t>
            </a:r>
            <a:r>
              <a:rPr lang="en-US" sz="2500" b="1" dirty="0">
                <a:solidFill>
                  <a:schemeClr val="bg1"/>
                </a:solidFill>
                <a:ea typeface="+mn-ea"/>
                <a:cs typeface="Arial" pitchFamily="34" charset="0"/>
              </a:rPr>
              <a:t>landing</a:t>
            </a:r>
            <a:r>
              <a:rPr lang="en-US" b="1" dirty="0"/>
              <a:t> </a:t>
            </a:r>
            <a:r>
              <a:rPr lang="en-US" sz="2500" b="1" dirty="0">
                <a:solidFill>
                  <a:schemeClr val="bg1"/>
                </a:solidFill>
                <a:ea typeface="+mn-ea"/>
                <a:cs typeface="Arial" pitchFamily="34" charset="0"/>
              </a:rPr>
              <a:t>page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513" y="2320848"/>
            <a:ext cx="4043070" cy="2441183"/>
          </a:xfrm>
          <a:prstGeom prst="rect">
            <a:avLst/>
          </a:prstGeom>
          <a:ln w="28575">
            <a:solidFill>
              <a:schemeClr val="tx1"/>
            </a:solidFill>
          </a:ln>
        </p:spPr>
      </p:pic>
    </p:spTree>
    <p:extLst>
      <p:ext uri="{BB962C8B-B14F-4D97-AF65-F5344CB8AC3E}">
        <p14:creationId xmlns:p14="http://schemas.microsoft.com/office/powerpoint/2010/main" val="595927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589" y="682306"/>
            <a:ext cx="7772400" cy="963083"/>
          </a:xfrm>
        </p:spPr>
        <p:txBody>
          <a:bodyPr>
            <a:normAutofit/>
          </a:bodyPr>
          <a:lstStyle/>
          <a:p>
            <a:r>
              <a:rPr lang="en-US" dirty="0" smtClean="0"/>
              <a:t>Thank You</a:t>
            </a:r>
            <a:endParaRPr lang="en-IN" dirty="0"/>
          </a:p>
        </p:txBody>
      </p:sp>
      <p:sp>
        <p:nvSpPr>
          <p:cNvPr id="3" name="Rectangle 2"/>
          <p:cNvSpPr/>
          <p:nvPr/>
        </p:nvSpPr>
        <p:spPr>
          <a:xfrm>
            <a:off x="40941" y="3428359"/>
            <a:ext cx="9144000" cy="1169551"/>
          </a:xfrm>
          <a:prstGeom prst="rect">
            <a:avLst/>
          </a:prstGeom>
        </p:spPr>
        <p:txBody>
          <a:bodyPr wrap="square">
            <a:spAutoFit/>
          </a:bodyPr>
          <a:lstStyle/>
          <a:p>
            <a:r>
              <a:rPr lang="en-US" sz="1000" dirty="0">
                <a:solidFill>
                  <a:schemeClr val="bg1"/>
                </a:solidFill>
                <a:latin typeface="Calibri" panose="020F0502020204030204" pitchFamily="34" charset="0"/>
              </a:rPr>
              <a:t>“This document is prepared for the benefit of customers of Kotak Mahindra Bank (“Bank”). In the preparation of the material contained in this document, the Bank has used information that is publicly available, including information developed in-house. Some of the material used in the document may have been obtained from members/persons other than Bank and/or its affiliates and which may have been made available to Bank and/or its affiliates. Information gathered &amp; material used in this document is believed to be from reliable sources. Bank and any of its officers directors, personnel and employees, shall not liable for any loss, damage of any nature, including but not limited to direct, indirect, punitive, special, exemplary, consequential, as also any loss of profit in any way arising from the use of the information contained in this material, in any manner. Bank however does not warrant the accuracy, reasonableness and/or completeness of any information.  All recipients of this material should before using this module referred to in this material make their own investigation and seek appropriate professional advice.”</a:t>
            </a:r>
            <a:endParaRPr lang="en-GB" sz="1000" dirty="0">
              <a:solidFill>
                <a:schemeClr val="bg1"/>
              </a:solidFill>
            </a:endParaRPr>
          </a:p>
        </p:txBody>
      </p:sp>
    </p:spTree>
    <p:extLst>
      <p:ext uri="{BB962C8B-B14F-4D97-AF65-F5344CB8AC3E}">
        <p14:creationId xmlns:p14="http://schemas.microsoft.com/office/powerpoint/2010/main" val="2891453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73" y="190365"/>
            <a:ext cx="8229600" cy="606392"/>
          </a:xfrm>
        </p:spPr>
        <p:txBody>
          <a:bodyPr>
            <a:noAutofit/>
          </a:bodyPr>
          <a:lstStyle/>
          <a:p>
            <a:r>
              <a:rPr lang="en-US" b="1" kern="0" dirty="0" smtClean="0">
                <a:solidFill>
                  <a:schemeClr val="bg1"/>
                </a:solidFill>
              </a:rPr>
              <a:t>1</a:t>
            </a:r>
            <a:r>
              <a:rPr lang="en-US" b="1" kern="0" dirty="0">
                <a:solidFill>
                  <a:schemeClr val="bg1"/>
                </a:solidFill>
              </a:rPr>
              <a:t>. GST compliance process &amp; imperative</a:t>
            </a:r>
            <a:r>
              <a:rPr lang="en-US" b="1" kern="0" dirty="0">
                <a:solidFill>
                  <a:srgbClr val="000000"/>
                </a:solidFill>
              </a:rPr>
              <a:t/>
            </a:r>
            <a:br>
              <a:rPr lang="en-US" b="1" kern="0" dirty="0">
                <a:solidFill>
                  <a:srgbClr val="000000"/>
                </a:solidFill>
              </a:rPr>
            </a:br>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5581"/>
            <a:ext cx="9144000" cy="3879422"/>
          </a:xfrm>
          <a:prstGeom prst="rect">
            <a:avLst/>
          </a:prstGeom>
        </p:spPr>
      </p:pic>
    </p:spTree>
    <p:extLst>
      <p:ext uri="{BB962C8B-B14F-4D97-AF65-F5344CB8AC3E}">
        <p14:creationId xmlns:p14="http://schemas.microsoft.com/office/powerpoint/2010/main" val="28981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a:xfrm>
            <a:off x="373052" y="1056494"/>
            <a:ext cx="4381828" cy="3628048"/>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06" indent="-257106">
              <a:buFont typeface="Arial" panose="020B0604020202020204" pitchFamily="34" charset="0"/>
              <a:buChar char="•"/>
            </a:pPr>
            <a:r>
              <a:rPr lang="en-US" sz="1200" dirty="0" smtClean="0"/>
              <a:t>GST is a consumer based tax, implemented to club indirect taxes imposed on the goods and services. It will simplify and rationalize the indirect tax regime in India</a:t>
            </a:r>
          </a:p>
          <a:p>
            <a:pPr marL="257106" indent="-257106">
              <a:buFont typeface="Arial" panose="020B0604020202020204" pitchFamily="34" charset="0"/>
              <a:buChar char="•"/>
            </a:pPr>
            <a:r>
              <a:rPr lang="en-US" sz="1200" dirty="0" smtClean="0"/>
              <a:t>GST (Goods and service tax) is levied on goods and services sold for domestic consumption to generate revenue for the government. </a:t>
            </a:r>
          </a:p>
          <a:p>
            <a:pPr marL="257106" indent="-257106">
              <a:buFont typeface="Arial" panose="020B0604020202020204" pitchFamily="34" charset="0"/>
              <a:buChar char="•"/>
            </a:pPr>
            <a:r>
              <a:rPr lang="en-US" sz="1200" dirty="0"/>
              <a:t>I</a:t>
            </a:r>
            <a:r>
              <a:rPr lang="en-US" sz="1200" dirty="0" smtClean="0"/>
              <a:t>f the supply qualifies as an export of goods/services i.e., zero rated supply, upon fulfilment of prescribed conditions, </a:t>
            </a:r>
            <a:r>
              <a:rPr lang="en-IN" sz="1200" dirty="0" smtClean="0"/>
              <a:t>GST would not </a:t>
            </a:r>
            <a:r>
              <a:rPr lang="en-IN" sz="1200" dirty="0"/>
              <a:t>be applicable on the same</a:t>
            </a:r>
            <a:endParaRPr lang="en-US" sz="1200" dirty="0" smtClean="0"/>
          </a:p>
          <a:p>
            <a:pPr marL="257106" indent="-257106">
              <a:buFont typeface="Arial" panose="020B0604020202020204" pitchFamily="34" charset="0"/>
              <a:buChar char="•"/>
            </a:pPr>
            <a:r>
              <a:rPr lang="en-US" sz="1200" dirty="0" smtClean="0"/>
              <a:t>GST will also reduce the burden of cumulative taxation by providing credits for input tax. In this system, the consumer will only pay for the GST charged by the last dealer. </a:t>
            </a:r>
          </a:p>
          <a:p>
            <a:pPr marL="257106" indent="-257106">
              <a:buFont typeface="Arial" panose="020B0604020202020204" pitchFamily="34" charset="0"/>
              <a:buChar char="•"/>
            </a:pPr>
            <a:r>
              <a:rPr lang="en-US" sz="1200" dirty="0" smtClean="0"/>
              <a:t>GST will be paid to both the Centre and the States depending upon the manufacturing and consuming side of the goods and services</a:t>
            </a:r>
            <a:r>
              <a:rPr lang="en-US" sz="1000" dirty="0" smtClean="0"/>
              <a:t>. </a:t>
            </a:r>
          </a:p>
          <a:p>
            <a:pPr marL="257106" indent="-257106">
              <a:buFont typeface="Arial" panose="020B0604020202020204" pitchFamily="34" charset="0"/>
              <a:buChar char="•"/>
            </a:pPr>
            <a:endParaRPr lang="en-US" sz="900" dirty="0" smtClean="0"/>
          </a:p>
          <a:p>
            <a:pPr marL="0" indent="0">
              <a:buNone/>
            </a:pPr>
            <a:endParaRPr lang="en-US" dirty="0" smtClean="0"/>
          </a:p>
          <a:p>
            <a:pPr marL="257106" indent="-257106">
              <a:buFont typeface="Arial" panose="020B0604020202020204" pitchFamily="34" charset="0"/>
              <a:buChar char="•"/>
            </a:pPr>
            <a:endParaRPr lang="en-US" dirty="0" smtClean="0"/>
          </a:p>
          <a:p>
            <a:pPr marL="51421" indent="-257106">
              <a:buFont typeface="Arial" panose="020B0604020202020204" pitchFamily="34" charset="0"/>
              <a:buChar char="•"/>
            </a:pPr>
            <a:endParaRPr lang="en-US" dirty="0" smtClean="0"/>
          </a:p>
          <a:p>
            <a:pPr marL="51421" indent="-257106">
              <a:buFont typeface="Arial" panose="020B0604020202020204" pitchFamily="34" charset="0"/>
              <a:buChar char="•"/>
            </a:pPr>
            <a:endParaRPr lang="en-US" dirty="0" smtClean="0"/>
          </a:p>
          <a:p>
            <a:pPr marL="51421" indent="-257106">
              <a:buFont typeface="Arial" panose="020B0604020202020204" pitchFamily="34" charset="0"/>
              <a:buChar char="•"/>
            </a:pPr>
            <a:endParaRPr lang="en-US" dirty="0"/>
          </a:p>
        </p:txBody>
      </p:sp>
      <p:grpSp>
        <p:nvGrpSpPr>
          <p:cNvPr id="6" name="Group 5"/>
          <p:cNvGrpSpPr/>
          <p:nvPr/>
        </p:nvGrpSpPr>
        <p:grpSpPr>
          <a:xfrm>
            <a:off x="5097294" y="783096"/>
            <a:ext cx="3819024" cy="2881384"/>
            <a:chOff x="6199859" y="1246299"/>
            <a:chExt cx="5747945" cy="2448885"/>
          </a:xfrm>
        </p:grpSpPr>
        <p:sp>
          <p:nvSpPr>
            <p:cNvPr id="7" name="Rectangle 6"/>
            <p:cNvSpPr/>
            <p:nvPr/>
          </p:nvSpPr>
          <p:spPr bwMode="ltGray">
            <a:xfrm>
              <a:off x="6274190" y="1408134"/>
              <a:ext cx="5590153" cy="2287049"/>
            </a:xfrm>
            <a:prstGeom prst="rect">
              <a:avLst/>
            </a:prstGeom>
            <a:solidFill>
              <a:schemeClr val="bg2">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8" name="Rectangle 7"/>
            <p:cNvSpPr/>
            <p:nvPr/>
          </p:nvSpPr>
          <p:spPr bwMode="ltGray">
            <a:xfrm>
              <a:off x="6344905" y="1503220"/>
              <a:ext cx="5424306" cy="2191964"/>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pic>
          <p:nvPicPr>
            <p:cNvPr id="10" name="Picture 9"/>
            <p:cNvPicPr>
              <a:picLocks noChangeAspect="1"/>
            </p:cNvPicPr>
            <p:nvPr/>
          </p:nvPicPr>
          <p:blipFill rotWithShape="1">
            <a:blip r:embed="rId2"/>
            <a:srcRect b="43124"/>
            <a:stretch/>
          </p:blipFill>
          <p:spPr>
            <a:xfrm>
              <a:off x="6543034" y="1676400"/>
              <a:ext cx="5028047" cy="1812403"/>
            </a:xfrm>
            <a:prstGeom prst="rect">
              <a:avLst/>
            </a:prstGeom>
          </p:spPr>
          <p:style>
            <a:lnRef idx="2">
              <a:schemeClr val="accent5"/>
            </a:lnRef>
            <a:fillRef idx="1">
              <a:schemeClr val="lt1"/>
            </a:fillRef>
            <a:effectRef idx="0">
              <a:schemeClr val="accent5"/>
            </a:effectRef>
            <a:fontRef idx="minor">
              <a:schemeClr val="dk1"/>
            </a:fontRef>
          </p:style>
        </p:pic>
        <p:sp>
          <p:nvSpPr>
            <p:cNvPr id="11" name="Rectangle 10"/>
            <p:cNvSpPr/>
            <p:nvPr/>
          </p:nvSpPr>
          <p:spPr>
            <a:xfrm>
              <a:off x="6199859" y="1246299"/>
              <a:ext cx="5747945" cy="1131079"/>
            </a:xfrm>
            <a:prstGeom prst="rect">
              <a:avLst/>
            </a:prstGeom>
          </p:spPr>
          <p:txBody>
            <a:bodyPr vert="horz" lIns="0" tIns="0" rIns="0" bIns="0" rtlCol="0">
              <a:noAutofit/>
            </a:bodyPr>
            <a:lstStyle/>
            <a:p>
              <a:pPr marL="257106" indent="-257106">
                <a:spcAft>
                  <a:spcPts val="675"/>
                </a:spcAft>
                <a:buClr>
                  <a:schemeClr val="tx1"/>
                </a:buClr>
                <a:buFont typeface="Arial" panose="020B0604020202020204" pitchFamily="34" charset="0"/>
                <a:buChar char="•"/>
              </a:pPr>
              <a:endParaRPr lang="en-US" sz="900" dirty="0">
                <a:latin typeface="Georgia" pitchFamily="18" charset="0"/>
              </a:endParaRPr>
            </a:p>
          </p:txBody>
        </p:sp>
      </p:grpSp>
      <p:sp>
        <p:nvSpPr>
          <p:cNvPr id="9" name="Title 1"/>
          <p:cNvSpPr>
            <a:spLocks noGrp="1"/>
          </p:cNvSpPr>
          <p:nvPr>
            <p:ph type="title"/>
          </p:nvPr>
        </p:nvSpPr>
        <p:spPr>
          <a:xfrm>
            <a:off x="358726" y="63903"/>
            <a:ext cx="8229600" cy="606392"/>
          </a:xfrm>
        </p:spPr>
        <p:txBody>
          <a:bodyPr>
            <a:normAutofit/>
          </a:bodyPr>
          <a:lstStyle/>
          <a:p>
            <a:r>
              <a:rPr lang="en-US" b="1" dirty="0"/>
              <a:t>Overview of  </a:t>
            </a:r>
            <a:r>
              <a:rPr lang="en-US" b="1" dirty="0" smtClean="0"/>
              <a:t>GST</a:t>
            </a:r>
            <a:endParaRPr lang="en-US" b="1" dirty="0"/>
          </a:p>
        </p:txBody>
      </p:sp>
    </p:spTree>
    <p:extLst>
      <p:ext uri="{BB962C8B-B14F-4D97-AF65-F5344CB8AC3E}">
        <p14:creationId xmlns:p14="http://schemas.microsoft.com/office/powerpoint/2010/main" val="4156141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457200" y="672935"/>
            <a:ext cx="7980923" cy="1419869"/>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06" indent="-257106">
              <a:buFont typeface="Arial" panose="020B0604020202020204" pitchFamily="34" charset="0"/>
              <a:buChar char="•"/>
            </a:pPr>
            <a:r>
              <a:rPr lang="en-US" sz="1100" dirty="0" smtClean="0"/>
              <a:t>GST would replace the existing tax structure where tax is paid on tax at every level in the supply chain and the value of item keeps on increasing. </a:t>
            </a:r>
          </a:p>
          <a:p>
            <a:pPr marL="257106" indent="-257106">
              <a:buFont typeface="Arial" panose="020B0604020202020204" pitchFamily="34" charset="0"/>
              <a:buChar char="•"/>
            </a:pPr>
            <a:r>
              <a:rPr lang="en-US" sz="1100" dirty="0" smtClean="0"/>
              <a:t>In the new tax structure, tax credit could be claimed at every stage. The idea behind GST is </a:t>
            </a:r>
            <a:r>
              <a:rPr lang="en-US" sz="1100" dirty="0" smtClean="0"/>
              <a:t>“One </a:t>
            </a:r>
            <a:r>
              <a:rPr lang="en-US" sz="1100" dirty="0" smtClean="0"/>
              <a:t>Nation One </a:t>
            </a:r>
            <a:r>
              <a:rPr lang="en-US" sz="1100" dirty="0" smtClean="0"/>
              <a:t>Tax”, </a:t>
            </a:r>
            <a:r>
              <a:rPr lang="en-US" sz="1100" dirty="0" smtClean="0"/>
              <a:t>i.e. no inter-state barrier</a:t>
            </a:r>
          </a:p>
          <a:p>
            <a:pPr marL="257106" indent="-257106">
              <a:buFont typeface="Arial" panose="020B0604020202020204" pitchFamily="34" charset="0"/>
              <a:buChar char="•"/>
            </a:pPr>
            <a:r>
              <a:rPr lang="en-US" sz="1100" dirty="0" smtClean="0"/>
              <a:t>Making unified law and decreasing unhealthy competition among the states. </a:t>
            </a:r>
          </a:p>
          <a:p>
            <a:pPr marL="257106" indent="-257106">
              <a:buFont typeface="Arial" panose="020B0604020202020204" pitchFamily="34" charset="0"/>
              <a:buChar char="•"/>
            </a:pPr>
            <a:r>
              <a:rPr lang="en-US" sz="1100" dirty="0" smtClean="0"/>
              <a:t>Reducing cost of production by making tax on inputs fully creditable.</a:t>
            </a:r>
          </a:p>
          <a:p>
            <a:pPr marL="257106" indent="-257106">
              <a:buFont typeface="Arial" panose="020B0604020202020204" pitchFamily="34" charset="0"/>
              <a:buChar char="•"/>
            </a:pPr>
            <a:r>
              <a:rPr lang="en-US" sz="1100" dirty="0" smtClean="0"/>
              <a:t>Increasing tax compliance - As all the GST related services such as registration, payment and refund would be made available online, it would make the system more transparent and make compliance easy. </a:t>
            </a:r>
          </a:p>
          <a:p>
            <a:pPr marL="257106" indent="-257106">
              <a:buFont typeface="Arial" panose="020B0604020202020204" pitchFamily="34" charset="0"/>
              <a:buChar char="•"/>
            </a:pPr>
            <a:r>
              <a:rPr lang="en-US" sz="1100" dirty="0" smtClean="0"/>
              <a:t>Establishing an economically efficient and neutral tax system.</a:t>
            </a:r>
          </a:p>
          <a:p>
            <a:pPr indent="0"/>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dirty="0" smtClean="0"/>
          </a:p>
          <a:p>
            <a:pPr marL="51421" indent="-257106">
              <a:buFont typeface="Arial" panose="020B0604020202020204" pitchFamily="34" charset="0"/>
              <a:buChar char="•"/>
            </a:pPr>
            <a:endParaRPr lang="en-US" dirty="0"/>
          </a:p>
        </p:txBody>
      </p:sp>
      <p:grpSp>
        <p:nvGrpSpPr>
          <p:cNvPr id="8" name="Group 7"/>
          <p:cNvGrpSpPr/>
          <p:nvPr/>
        </p:nvGrpSpPr>
        <p:grpSpPr>
          <a:xfrm>
            <a:off x="2404056" y="2552336"/>
            <a:ext cx="4756784" cy="2471607"/>
            <a:chOff x="2158509" y="2114728"/>
            <a:chExt cx="8229600" cy="4102880"/>
          </a:xfrm>
        </p:grpSpPr>
        <p:sp>
          <p:nvSpPr>
            <p:cNvPr id="9" name="Rectangle 8"/>
            <p:cNvSpPr/>
            <p:nvPr/>
          </p:nvSpPr>
          <p:spPr bwMode="ltGray">
            <a:xfrm>
              <a:off x="2158509" y="2114728"/>
              <a:ext cx="8229599" cy="4102880"/>
            </a:xfrm>
            <a:prstGeom prst="rect">
              <a:avLst/>
            </a:prstGeom>
            <a:solidFill>
              <a:schemeClr val="bg2">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0" name="Rectangle 9"/>
            <p:cNvSpPr/>
            <p:nvPr/>
          </p:nvSpPr>
          <p:spPr bwMode="ltGray">
            <a:xfrm>
              <a:off x="2313981" y="2230518"/>
              <a:ext cx="7985445" cy="3846759"/>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nvGrpSpPr>
            <p:cNvPr id="11" name="Group 10"/>
            <p:cNvGrpSpPr/>
            <p:nvPr/>
          </p:nvGrpSpPr>
          <p:grpSpPr>
            <a:xfrm>
              <a:off x="2158510" y="2114728"/>
              <a:ext cx="8229599" cy="4102880"/>
              <a:chOff x="541655" y="1600200"/>
              <a:chExt cx="8107045" cy="4570438"/>
            </a:xfrm>
          </p:grpSpPr>
          <p:sp>
            <p:nvSpPr>
              <p:cNvPr id="13" name="Half Frame 12"/>
              <p:cNvSpPr/>
              <p:nvPr/>
            </p:nvSpPr>
            <p:spPr bwMode="ltGray">
              <a:xfrm>
                <a:off x="541655"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4" name="Half Frame 13"/>
              <p:cNvSpPr/>
              <p:nvPr/>
            </p:nvSpPr>
            <p:spPr bwMode="ltGray">
              <a:xfrm rot="5400000">
                <a:off x="7980120" y="1600200"/>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5" name="Half Frame 14"/>
              <p:cNvSpPr/>
              <p:nvPr/>
            </p:nvSpPr>
            <p:spPr bwMode="ltGray">
              <a:xfrm flipV="1">
                <a:off x="541655"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sp>
            <p:nvSpPr>
              <p:cNvPr id="16" name="Half Frame 15"/>
              <p:cNvSpPr/>
              <p:nvPr/>
            </p:nvSpPr>
            <p:spPr bwMode="ltGray">
              <a:xfrm rot="16200000" flipV="1">
                <a:off x="7980120" y="5502058"/>
                <a:ext cx="668580" cy="668580"/>
              </a:xfrm>
              <a:prstGeom prst="halfFram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Georgia" pitchFamily="18" charset="0"/>
                </a:endParaRPr>
              </a:p>
            </p:txBody>
          </p:sp>
        </p:grpSp>
        <p:pic>
          <p:nvPicPr>
            <p:cNvPr id="12" name="Picture 11"/>
            <p:cNvPicPr>
              <a:picLocks noChangeAspect="1"/>
            </p:cNvPicPr>
            <p:nvPr/>
          </p:nvPicPr>
          <p:blipFill>
            <a:blip r:embed="rId2"/>
            <a:stretch>
              <a:fillRect/>
            </a:stretch>
          </p:blipFill>
          <p:spPr>
            <a:xfrm>
              <a:off x="2613627" y="2381879"/>
              <a:ext cx="7557989" cy="3475516"/>
            </a:xfrm>
            <a:prstGeom prst="rect">
              <a:avLst/>
            </a:prstGeom>
          </p:spPr>
          <p:style>
            <a:lnRef idx="2">
              <a:schemeClr val="accent5"/>
            </a:lnRef>
            <a:fillRef idx="1">
              <a:schemeClr val="lt1"/>
            </a:fillRef>
            <a:effectRef idx="0">
              <a:schemeClr val="accent5"/>
            </a:effectRef>
            <a:fontRef idx="minor">
              <a:schemeClr val="dk1"/>
            </a:fontRef>
          </p:style>
        </p:pic>
      </p:grpSp>
      <p:sp>
        <p:nvSpPr>
          <p:cNvPr id="17" name="Title 1"/>
          <p:cNvSpPr>
            <a:spLocks noGrp="1"/>
          </p:cNvSpPr>
          <p:nvPr>
            <p:ph type="title"/>
          </p:nvPr>
        </p:nvSpPr>
        <p:spPr>
          <a:xfrm>
            <a:off x="358726" y="73631"/>
            <a:ext cx="8229600" cy="606392"/>
          </a:xfrm>
        </p:spPr>
        <p:txBody>
          <a:bodyPr>
            <a:normAutofit/>
          </a:bodyPr>
          <a:lstStyle/>
          <a:p>
            <a:r>
              <a:rPr lang="en-US" b="1" dirty="0"/>
              <a:t>Eliminating the cascading effect of </a:t>
            </a:r>
            <a:r>
              <a:rPr lang="en-US" b="1" dirty="0" smtClean="0"/>
              <a:t>taxes</a:t>
            </a:r>
            <a:endParaRPr lang="en-US" b="1" dirty="0"/>
          </a:p>
        </p:txBody>
      </p:sp>
    </p:spTree>
    <p:extLst>
      <p:ext uri="{BB962C8B-B14F-4D97-AF65-F5344CB8AC3E}">
        <p14:creationId xmlns:p14="http://schemas.microsoft.com/office/powerpoint/2010/main" val="2514466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14350"/>
            <a:ext cx="8077200" cy="6858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400" kern="1200">
                <a:solidFill>
                  <a:srgbClr val="FFFFFF"/>
                </a:solidFill>
                <a:latin typeface="+mj-lt"/>
                <a:ea typeface="+mj-ea"/>
                <a:cs typeface="+mj-cs"/>
              </a:defRPr>
            </a:lvl1pPr>
          </a:lstStyle>
          <a:p>
            <a:r>
              <a:rPr lang="en-US" sz="1500" smtClean="0"/>
              <a:t>Taxes at Centre and state level subsumed into GST</a:t>
            </a:r>
            <a:br>
              <a:rPr lang="en-US" sz="1500" smtClean="0"/>
            </a:br>
            <a:endParaRPr lang="en-US" sz="1500" dirty="0"/>
          </a:p>
        </p:txBody>
      </p:sp>
      <p:sp>
        <p:nvSpPr>
          <p:cNvPr id="5" name="Text Placeholder 4"/>
          <p:cNvSpPr txBox="1">
            <a:spLocks/>
          </p:cNvSpPr>
          <p:nvPr/>
        </p:nvSpPr>
        <p:spPr>
          <a:xfrm>
            <a:off x="442903" y="857697"/>
            <a:ext cx="4599666" cy="3553241"/>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indent="0" fontAlgn="base">
              <a:buNone/>
            </a:pPr>
            <a:r>
              <a:rPr lang="en-US" sz="1100" dirty="0" smtClean="0"/>
              <a:t>At the </a:t>
            </a:r>
            <a:r>
              <a:rPr lang="en-US" sz="1100" b="1" dirty="0" smtClean="0"/>
              <a:t>Central</a:t>
            </a:r>
            <a:r>
              <a:rPr lang="en-US" sz="1100" dirty="0" smtClean="0"/>
              <a:t> level, the following taxes are being subsumed:</a:t>
            </a:r>
          </a:p>
          <a:p>
            <a:pPr marL="485775" indent="-228600" fontAlgn="base">
              <a:buFont typeface="+mj-lt"/>
              <a:buAutoNum type="arabicPeriod"/>
            </a:pPr>
            <a:r>
              <a:rPr lang="en-US" sz="1100" dirty="0" smtClean="0"/>
              <a:t>Central Excise Duty.</a:t>
            </a:r>
          </a:p>
          <a:p>
            <a:pPr marL="485775" indent="-228600" fontAlgn="base">
              <a:buFont typeface="+mj-lt"/>
              <a:buAutoNum type="arabicPeriod"/>
            </a:pPr>
            <a:r>
              <a:rPr lang="en-US" sz="1100" dirty="0" smtClean="0"/>
              <a:t>Additional Excise Duty</a:t>
            </a:r>
          </a:p>
          <a:p>
            <a:pPr marL="485775" indent="-228600" fontAlgn="base">
              <a:buFont typeface="+mj-lt"/>
              <a:buAutoNum type="arabicPeriod"/>
            </a:pPr>
            <a:r>
              <a:rPr lang="en-US" sz="1100" dirty="0" smtClean="0"/>
              <a:t>Service Tax</a:t>
            </a:r>
          </a:p>
          <a:p>
            <a:pPr marL="485775" indent="-228600" fontAlgn="base">
              <a:buFont typeface="+mj-lt"/>
              <a:buAutoNum type="arabicPeriod"/>
            </a:pPr>
            <a:r>
              <a:rPr lang="en-US" sz="1100" dirty="0" smtClean="0"/>
              <a:t>Additional Customs Duty commonly known as Countervailing Duty</a:t>
            </a:r>
          </a:p>
          <a:p>
            <a:pPr marL="485775" indent="-228600" fontAlgn="base">
              <a:buFont typeface="+mj-lt"/>
              <a:buAutoNum type="arabicPeriod"/>
            </a:pPr>
            <a:r>
              <a:rPr lang="en-US" sz="1100" dirty="0" smtClean="0"/>
              <a:t>Special Additional Duty of Customs.</a:t>
            </a:r>
          </a:p>
          <a:p>
            <a:pPr marL="342809" indent="-342809" fontAlgn="base">
              <a:buFont typeface="+mj-lt"/>
              <a:buAutoNum type="arabicPeriod"/>
            </a:pPr>
            <a:endParaRPr lang="en-US" sz="1100" dirty="0" smtClean="0"/>
          </a:p>
          <a:p>
            <a:pPr marL="342809" indent="-342809" fontAlgn="base">
              <a:buFont typeface="+mj-lt"/>
              <a:buAutoNum type="arabicPeriod"/>
            </a:pPr>
            <a:endParaRPr lang="en-US" sz="1100" dirty="0" smtClean="0"/>
          </a:p>
          <a:p>
            <a:pPr indent="0" fontAlgn="base">
              <a:buNone/>
            </a:pPr>
            <a:r>
              <a:rPr lang="en-US" sz="1100" dirty="0" smtClean="0"/>
              <a:t>At the </a:t>
            </a:r>
            <a:r>
              <a:rPr lang="en-US" sz="1100" b="1" dirty="0" smtClean="0"/>
              <a:t>State</a:t>
            </a:r>
            <a:r>
              <a:rPr lang="en-US" sz="1100" dirty="0" smtClean="0"/>
              <a:t> level, the following taxes are being subsumed:</a:t>
            </a:r>
          </a:p>
          <a:p>
            <a:pPr marL="485775" indent="-228600" fontAlgn="base">
              <a:buFont typeface="+mj-lt"/>
              <a:buAutoNum type="arabicPeriod"/>
            </a:pPr>
            <a:r>
              <a:rPr lang="en-US" sz="1100" dirty="0" smtClean="0"/>
              <a:t>Subsuming of State Value Added Tax/Sales Tax</a:t>
            </a:r>
          </a:p>
          <a:p>
            <a:pPr marL="485775" indent="-228600" fontAlgn="base">
              <a:buFont typeface="+mj-lt"/>
              <a:buAutoNum type="arabicPeriod"/>
            </a:pPr>
            <a:r>
              <a:rPr lang="en-US" sz="1100" dirty="0" smtClean="0"/>
              <a:t>Entertainment Tax (other than the tax levied by the local bodies)</a:t>
            </a:r>
          </a:p>
          <a:p>
            <a:pPr marL="485775" indent="-228600" fontAlgn="base">
              <a:buFont typeface="+mj-lt"/>
              <a:buAutoNum type="arabicPeriod"/>
            </a:pPr>
            <a:r>
              <a:rPr lang="en-US" sz="1100" dirty="0" smtClean="0"/>
              <a:t>Central Sales Tax (levied by the Centre and collected by the States</a:t>
            </a:r>
          </a:p>
          <a:p>
            <a:pPr marL="485775" indent="-228600" fontAlgn="base">
              <a:buFont typeface="+mj-lt"/>
              <a:buAutoNum type="arabicPeriod"/>
            </a:pPr>
            <a:r>
              <a:rPr lang="en-US" sz="1100" dirty="0" smtClean="0"/>
              <a:t>Entry tax</a:t>
            </a:r>
          </a:p>
          <a:p>
            <a:pPr marL="485775" indent="-228600" fontAlgn="base">
              <a:buFont typeface="+mj-lt"/>
              <a:buAutoNum type="arabicPeriod"/>
            </a:pPr>
            <a:r>
              <a:rPr lang="en-US" sz="1100" dirty="0" smtClean="0"/>
              <a:t>Purchase Tax</a:t>
            </a:r>
          </a:p>
          <a:p>
            <a:pPr marL="485775" indent="-228600" fontAlgn="base">
              <a:buFont typeface="+mj-lt"/>
              <a:buAutoNum type="arabicPeriod"/>
            </a:pPr>
            <a:r>
              <a:rPr lang="en-US" sz="1100" dirty="0" smtClean="0"/>
              <a:t>Luxury tax</a:t>
            </a:r>
          </a:p>
          <a:p>
            <a:pPr marL="485775" indent="-228600" fontAlgn="base">
              <a:buFont typeface="+mj-lt"/>
              <a:buAutoNum type="arabicPeriod"/>
            </a:pPr>
            <a:r>
              <a:rPr lang="en-US" sz="1100" dirty="0" smtClean="0"/>
              <a:t>Taxes on lottery, betting and gambling.</a:t>
            </a:r>
          </a:p>
          <a:p>
            <a:pPr indent="0" fontAlgn="base">
              <a:buNone/>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a:p>
        </p:txBody>
      </p:sp>
      <p:grpSp>
        <p:nvGrpSpPr>
          <p:cNvPr id="7" name="Group 6"/>
          <p:cNvGrpSpPr/>
          <p:nvPr/>
        </p:nvGrpSpPr>
        <p:grpSpPr>
          <a:xfrm>
            <a:off x="6105400" y="772102"/>
            <a:ext cx="1983453" cy="1981833"/>
            <a:chOff x="963643" y="2001158"/>
            <a:chExt cx="1414062" cy="2139767"/>
          </a:xfrm>
        </p:grpSpPr>
        <p:grpSp>
          <p:nvGrpSpPr>
            <p:cNvPr id="8" name="Group 7"/>
            <p:cNvGrpSpPr/>
            <p:nvPr/>
          </p:nvGrpSpPr>
          <p:grpSpPr>
            <a:xfrm>
              <a:off x="963643" y="2001158"/>
              <a:ext cx="1414062" cy="2139767"/>
              <a:chOff x="963643" y="2001158"/>
              <a:chExt cx="1414062" cy="2139767"/>
            </a:xfrm>
          </p:grpSpPr>
          <p:sp>
            <p:nvSpPr>
              <p:cNvPr id="12" name="Freeform 16"/>
              <p:cNvSpPr>
                <a:spLocks/>
              </p:cNvSpPr>
              <p:nvPr/>
            </p:nvSpPr>
            <p:spPr bwMode="auto">
              <a:xfrm>
                <a:off x="1278591" y="2001158"/>
                <a:ext cx="775633" cy="2139767"/>
              </a:xfrm>
              <a:custGeom>
                <a:avLst/>
                <a:gdLst>
                  <a:gd name="T0" fmla="*/ 1638 w 1638"/>
                  <a:gd name="T1" fmla="*/ 0 h 4734"/>
                  <a:gd name="T2" fmla="*/ 0 w 1638"/>
                  <a:gd name="T3" fmla="*/ 0 h 4734"/>
                  <a:gd name="T4" fmla="*/ 0 w 1638"/>
                  <a:gd name="T5" fmla="*/ 4472 h 4734"/>
                  <a:gd name="T6" fmla="*/ 566 w 1638"/>
                  <a:gd name="T7" fmla="*/ 4472 h 4734"/>
                  <a:gd name="T8" fmla="*/ 818 w 1638"/>
                  <a:gd name="T9" fmla="*/ 4734 h 4734"/>
                  <a:gd name="T10" fmla="*/ 1072 w 1638"/>
                  <a:gd name="T11" fmla="*/ 4472 h 4734"/>
                  <a:gd name="T12" fmla="*/ 1638 w 1638"/>
                  <a:gd name="T13" fmla="*/ 4472 h 4734"/>
                  <a:gd name="T14" fmla="*/ 1638 w 1638"/>
                  <a:gd name="T15" fmla="*/ 0 h 4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8" h="4734">
                    <a:moveTo>
                      <a:pt x="1638" y="0"/>
                    </a:moveTo>
                    <a:lnTo>
                      <a:pt x="0" y="0"/>
                    </a:lnTo>
                    <a:lnTo>
                      <a:pt x="0" y="4472"/>
                    </a:lnTo>
                    <a:lnTo>
                      <a:pt x="566" y="4472"/>
                    </a:lnTo>
                    <a:lnTo>
                      <a:pt x="818" y="4734"/>
                    </a:lnTo>
                    <a:lnTo>
                      <a:pt x="1072" y="4472"/>
                    </a:lnTo>
                    <a:lnTo>
                      <a:pt x="1638" y="4472"/>
                    </a:lnTo>
                    <a:lnTo>
                      <a:pt x="1638" y="0"/>
                    </a:lnTo>
                    <a:close/>
                  </a:path>
                </a:pathLst>
              </a:custGeom>
              <a:solidFill>
                <a:srgbClr val="C00000"/>
              </a:solidFill>
              <a:ln w="6350">
                <a:solidFill>
                  <a:schemeClr val="tx2"/>
                </a:solidFill>
                <a:prstDash val="solid"/>
                <a:round/>
                <a:headEnd/>
                <a:tailEnd/>
              </a:ln>
            </p:spPr>
            <p:txBody>
              <a:bodyPr vert="horz" wrap="square" lIns="62185" tIns="31093" rIns="62185" bIns="31093" numCol="1" anchor="t" anchorCtr="0" compatLnSpc="1">
                <a:prstTxWarp prst="textNoShape">
                  <a:avLst/>
                </a:prstTxWarp>
              </a:bodyPr>
              <a:lstStyle/>
              <a:p>
                <a:endParaRPr lang="en-GB" sz="1224"/>
              </a:p>
            </p:txBody>
          </p:sp>
          <p:sp>
            <p:nvSpPr>
              <p:cNvPr id="13" name="Freeform 12"/>
              <p:cNvSpPr>
                <a:spLocks/>
              </p:cNvSpPr>
              <p:nvPr/>
            </p:nvSpPr>
            <p:spPr bwMode="auto">
              <a:xfrm>
                <a:off x="963643" y="2181652"/>
                <a:ext cx="1414062" cy="1295507"/>
              </a:xfrm>
              <a:custGeom>
                <a:avLst/>
                <a:gdLst>
                  <a:gd name="T0" fmla="*/ 2950 w 2958"/>
                  <a:gd name="T1" fmla="*/ 1382 h 2710"/>
                  <a:gd name="T2" fmla="*/ 2892 w 2958"/>
                  <a:gd name="T3" fmla="*/ 1670 h 2710"/>
                  <a:gd name="T4" fmla="*/ 2780 w 2958"/>
                  <a:gd name="T5" fmla="*/ 1936 h 2710"/>
                  <a:gd name="T6" fmla="*/ 2620 w 2958"/>
                  <a:gd name="T7" fmla="*/ 2172 h 2710"/>
                  <a:gd name="T8" fmla="*/ 2420 w 2958"/>
                  <a:gd name="T9" fmla="*/ 2372 h 2710"/>
                  <a:gd name="T10" fmla="*/ 2184 w 2958"/>
                  <a:gd name="T11" fmla="*/ 2532 h 2710"/>
                  <a:gd name="T12" fmla="*/ 1918 w 2958"/>
                  <a:gd name="T13" fmla="*/ 2644 h 2710"/>
                  <a:gd name="T14" fmla="*/ 1630 w 2958"/>
                  <a:gd name="T15" fmla="*/ 2702 h 2710"/>
                  <a:gd name="T16" fmla="*/ 1402 w 2958"/>
                  <a:gd name="T17" fmla="*/ 2708 h 2710"/>
                  <a:gd name="T18" fmla="*/ 1108 w 2958"/>
                  <a:gd name="T19" fmla="*/ 2662 h 2710"/>
                  <a:gd name="T20" fmla="*/ 838 w 2958"/>
                  <a:gd name="T21" fmla="*/ 2564 h 2710"/>
                  <a:gd name="T22" fmla="*/ 594 w 2958"/>
                  <a:gd name="T23" fmla="*/ 2416 h 2710"/>
                  <a:gd name="T24" fmla="*/ 384 w 2958"/>
                  <a:gd name="T25" fmla="*/ 2224 h 2710"/>
                  <a:gd name="T26" fmla="*/ 214 w 2958"/>
                  <a:gd name="T27" fmla="*/ 1998 h 2710"/>
                  <a:gd name="T28" fmla="*/ 88 w 2958"/>
                  <a:gd name="T29" fmla="*/ 1738 h 2710"/>
                  <a:gd name="T30" fmla="*/ 16 w 2958"/>
                  <a:gd name="T31" fmla="*/ 1456 h 2710"/>
                  <a:gd name="T32" fmla="*/ 0 w 2958"/>
                  <a:gd name="T33" fmla="*/ 1230 h 2710"/>
                  <a:gd name="T34" fmla="*/ 12 w 2958"/>
                  <a:gd name="T35" fmla="*/ 1040 h 2710"/>
                  <a:gd name="T36" fmla="*/ 46 w 2958"/>
                  <a:gd name="T37" fmla="*/ 858 h 2710"/>
                  <a:gd name="T38" fmla="*/ 102 w 2958"/>
                  <a:gd name="T39" fmla="*/ 686 h 2710"/>
                  <a:gd name="T40" fmla="*/ 180 w 2958"/>
                  <a:gd name="T41" fmla="*/ 522 h 2710"/>
                  <a:gd name="T42" fmla="*/ 276 w 2958"/>
                  <a:gd name="T43" fmla="*/ 370 h 2710"/>
                  <a:gd name="T44" fmla="*/ 388 w 2958"/>
                  <a:gd name="T45" fmla="*/ 232 h 2710"/>
                  <a:gd name="T46" fmla="*/ 516 w 2958"/>
                  <a:gd name="T47" fmla="*/ 108 h 2710"/>
                  <a:gd name="T48" fmla="*/ 658 w 2958"/>
                  <a:gd name="T49" fmla="*/ 0 h 2710"/>
                  <a:gd name="T50" fmla="*/ 606 w 2958"/>
                  <a:gd name="T51" fmla="*/ 872 h 2710"/>
                  <a:gd name="T52" fmla="*/ 540 w 2958"/>
                  <a:gd name="T53" fmla="*/ 1106 h 2710"/>
                  <a:gd name="T54" fmla="*/ 532 w 2958"/>
                  <a:gd name="T55" fmla="*/ 1278 h 2710"/>
                  <a:gd name="T56" fmla="*/ 562 w 2958"/>
                  <a:gd name="T57" fmla="*/ 1466 h 2710"/>
                  <a:gd name="T58" fmla="*/ 626 w 2958"/>
                  <a:gd name="T59" fmla="*/ 1640 h 2710"/>
                  <a:gd name="T60" fmla="*/ 720 w 2958"/>
                  <a:gd name="T61" fmla="*/ 1796 h 2710"/>
                  <a:gd name="T62" fmla="*/ 842 w 2958"/>
                  <a:gd name="T63" fmla="*/ 1932 h 2710"/>
                  <a:gd name="T64" fmla="*/ 988 w 2958"/>
                  <a:gd name="T65" fmla="*/ 2040 h 2710"/>
                  <a:gd name="T66" fmla="*/ 1154 w 2958"/>
                  <a:gd name="T67" fmla="*/ 2120 h 2710"/>
                  <a:gd name="T68" fmla="*/ 1334 w 2958"/>
                  <a:gd name="T69" fmla="*/ 2166 h 2710"/>
                  <a:gd name="T70" fmla="*/ 1478 w 2958"/>
                  <a:gd name="T71" fmla="*/ 2178 h 2710"/>
                  <a:gd name="T72" fmla="*/ 1670 w 2958"/>
                  <a:gd name="T73" fmla="*/ 2158 h 2710"/>
                  <a:gd name="T74" fmla="*/ 1848 w 2958"/>
                  <a:gd name="T75" fmla="*/ 2102 h 2710"/>
                  <a:gd name="T76" fmla="*/ 2008 w 2958"/>
                  <a:gd name="T77" fmla="*/ 2016 h 2710"/>
                  <a:gd name="T78" fmla="*/ 2148 w 2958"/>
                  <a:gd name="T79" fmla="*/ 1900 h 2710"/>
                  <a:gd name="T80" fmla="*/ 2264 w 2958"/>
                  <a:gd name="T81" fmla="*/ 1760 h 2710"/>
                  <a:gd name="T82" fmla="*/ 2352 w 2958"/>
                  <a:gd name="T83" fmla="*/ 1598 h 2710"/>
                  <a:gd name="T84" fmla="*/ 2406 w 2958"/>
                  <a:gd name="T85" fmla="*/ 1420 h 2710"/>
                  <a:gd name="T86" fmla="*/ 2426 w 2958"/>
                  <a:gd name="T87" fmla="*/ 1230 h 2710"/>
                  <a:gd name="T88" fmla="*/ 2406 w 2958"/>
                  <a:gd name="T89" fmla="*/ 1044 h 2710"/>
                  <a:gd name="T90" fmla="*/ 2326 w 2958"/>
                  <a:gd name="T91" fmla="*/ 818 h 2710"/>
                  <a:gd name="T92" fmla="*/ 2336 w 2958"/>
                  <a:gd name="T93" fmla="*/ 24 h 2710"/>
                  <a:gd name="T94" fmla="*/ 2474 w 2958"/>
                  <a:gd name="T95" fmla="*/ 136 h 2710"/>
                  <a:gd name="T96" fmla="*/ 2600 w 2958"/>
                  <a:gd name="T97" fmla="*/ 264 h 2710"/>
                  <a:gd name="T98" fmla="*/ 2708 w 2958"/>
                  <a:gd name="T99" fmla="*/ 406 h 2710"/>
                  <a:gd name="T100" fmla="*/ 2798 w 2958"/>
                  <a:gd name="T101" fmla="*/ 562 h 2710"/>
                  <a:gd name="T102" fmla="*/ 2870 w 2958"/>
                  <a:gd name="T103" fmla="*/ 728 h 2710"/>
                  <a:gd name="T104" fmla="*/ 2922 w 2958"/>
                  <a:gd name="T105" fmla="*/ 904 h 2710"/>
                  <a:gd name="T106" fmla="*/ 2952 w 2958"/>
                  <a:gd name="T107" fmla="*/ 1088 h 2710"/>
                  <a:gd name="T108" fmla="*/ 2958 w 2958"/>
                  <a:gd name="T109" fmla="*/ 1230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58" h="2710">
                    <a:moveTo>
                      <a:pt x="2958" y="1230"/>
                    </a:moveTo>
                    <a:lnTo>
                      <a:pt x="2958" y="1230"/>
                    </a:lnTo>
                    <a:lnTo>
                      <a:pt x="2956" y="1306"/>
                    </a:lnTo>
                    <a:lnTo>
                      <a:pt x="2950" y="1382"/>
                    </a:lnTo>
                    <a:lnTo>
                      <a:pt x="2942" y="1456"/>
                    </a:lnTo>
                    <a:lnTo>
                      <a:pt x="2928" y="1528"/>
                    </a:lnTo>
                    <a:lnTo>
                      <a:pt x="2912" y="1600"/>
                    </a:lnTo>
                    <a:lnTo>
                      <a:pt x="2892" y="1670"/>
                    </a:lnTo>
                    <a:lnTo>
                      <a:pt x="2868" y="1738"/>
                    </a:lnTo>
                    <a:lnTo>
                      <a:pt x="2842" y="1806"/>
                    </a:lnTo>
                    <a:lnTo>
                      <a:pt x="2812" y="1872"/>
                    </a:lnTo>
                    <a:lnTo>
                      <a:pt x="2780" y="1936"/>
                    </a:lnTo>
                    <a:lnTo>
                      <a:pt x="2744" y="1998"/>
                    </a:lnTo>
                    <a:lnTo>
                      <a:pt x="2706" y="2058"/>
                    </a:lnTo>
                    <a:lnTo>
                      <a:pt x="2664" y="2116"/>
                    </a:lnTo>
                    <a:lnTo>
                      <a:pt x="2620" y="2172"/>
                    </a:lnTo>
                    <a:lnTo>
                      <a:pt x="2574" y="2224"/>
                    </a:lnTo>
                    <a:lnTo>
                      <a:pt x="2524" y="2276"/>
                    </a:lnTo>
                    <a:lnTo>
                      <a:pt x="2474" y="2326"/>
                    </a:lnTo>
                    <a:lnTo>
                      <a:pt x="2420" y="2372"/>
                    </a:lnTo>
                    <a:lnTo>
                      <a:pt x="2364" y="2416"/>
                    </a:lnTo>
                    <a:lnTo>
                      <a:pt x="2306" y="2456"/>
                    </a:lnTo>
                    <a:lnTo>
                      <a:pt x="2246" y="2496"/>
                    </a:lnTo>
                    <a:lnTo>
                      <a:pt x="2184" y="2532"/>
                    </a:lnTo>
                    <a:lnTo>
                      <a:pt x="2120" y="2564"/>
                    </a:lnTo>
                    <a:lnTo>
                      <a:pt x="2054" y="2594"/>
                    </a:lnTo>
                    <a:lnTo>
                      <a:pt x="1988" y="2620"/>
                    </a:lnTo>
                    <a:lnTo>
                      <a:pt x="1918" y="2644"/>
                    </a:lnTo>
                    <a:lnTo>
                      <a:pt x="1848" y="2662"/>
                    </a:lnTo>
                    <a:lnTo>
                      <a:pt x="1776" y="2680"/>
                    </a:lnTo>
                    <a:lnTo>
                      <a:pt x="1704" y="2692"/>
                    </a:lnTo>
                    <a:lnTo>
                      <a:pt x="1630" y="2702"/>
                    </a:lnTo>
                    <a:lnTo>
                      <a:pt x="1554" y="2708"/>
                    </a:lnTo>
                    <a:lnTo>
                      <a:pt x="1478" y="2710"/>
                    </a:lnTo>
                    <a:lnTo>
                      <a:pt x="1478" y="2710"/>
                    </a:lnTo>
                    <a:lnTo>
                      <a:pt x="1402" y="2708"/>
                    </a:lnTo>
                    <a:lnTo>
                      <a:pt x="1328" y="2702"/>
                    </a:lnTo>
                    <a:lnTo>
                      <a:pt x="1254" y="2692"/>
                    </a:lnTo>
                    <a:lnTo>
                      <a:pt x="1180" y="2680"/>
                    </a:lnTo>
                    <a:lnTo>
                      <a:pt x="1108" y="2662"/>
                    </a:lnTo>
                    <a:lnTo>
                      <a:pt x="1038" y="2644"/>
                    </a:lnTo>
                    <a:lnTo>
                      <a:pt x="970" y="2620"/>
                    </a:lnTo>
                    <a:lnTo>
                      <a:pt x="902" y="2594"/>
                    </a:lnTo>
                    <a:lnTo>
                      <a:pt x="838" y="2564"/>
                    </a:lnTo>
                    <a:lnTo>
                      <a:pt x="774" y="2532"/>
                    </a:lnTo>
                    <a:lnTo>
                      <a:pt x="712" y="2496"/>
                    </a:lnTo>
                    <a:lnTo>
                      <a:pt x="652" y="2456"/>
                    </a:lnTo>
                    <a:lnTo>
                      <a:pt x="594" y="2416"/>
                    </a:lnTo>
                    <a:lnTo>
                      <a:pt x="538" y="2372"/>
                    </a:lnTo>
                    <a:lnTo>
                      <a:pt x="484" y="2326"/>
                    </a:lnTo>
                    <a:lnTo>
                      <a:pt x="432" y="2276"/>
                    </a:lnTo>
                    <a:lnTo>
                      <a:pt x="384" y="2224"/>
                    </a:lnTo>
                    <a:lnTo>
                      <a:pt x="338" y="2172"/>
                    </a:lnTo>
                    <a:lnTo>
                      <a:pt x="294" y="2116"/>
                    </a:lnTo>
                    <a:lnTo>
                      <a:pt x="252" y="2058"/>
                    </a:lnTo>
                    <a:lnTo>
                      <a:pt x="214" y="1998"/>
                    </a:lnTo>
                    <a:lnTo>
                      <a:pt x="178" y="1936"/>
                    </a:lnTo>
                    <a:lnTo>
                      <a:pt x="146" y="1872"/>
                    </a:lnTo>
                    <a:lnTo>
                      <a:pt x="116" y="1806"/>
                    </a:lnTo>
                    <a:lnTo>
                      <a:pt x="88" y="1738"/>
                    </a:lnTo>
                    <a:lnTo>
                      <a:pt x="66" y="1670"/>
                    </a:lnTo>
                    <a:lnTo>
                      <a:pt x="46" y="1600"/>
                    </a:lnTo>
                    <a:lnTo>
                      <a:pt x="30" y="1528"/>
                    </a:lnTo>
                    <a:lnTo>
                      <a:pt x="16" y="1456"/>
                    </a:lnTo>
                    <a:lnTo>
                      <a:pt x="6" y="1382"/>
                    </a:lnTo>
                    <a:lnTo>
                      <a:pt x="2" y="1306"/>
                    </a:lnTo>
                    <a:lnTo>
                      <a:pt x="0" y="1230"/>
                    </a:lnTo>
                    <a:lnTo>
                      <a:pt x="0" y="1230"/>
                    </a:lnTo>
                    <a:lnTo>
                      <a:pt x="0" y="1182"/>
                    </a:lnTo>
                    <a:lnTo>
                      <a:pt x="2" y="1134"/>
                    </a:lnTo>
                    <a:lnTo>
                      <a:pt x="6" y="1088"/>
                    </a:lnTo>
                    <a:lnTo>
                      <a:pt x="12" y="1040"/>
                    </a:lnTo>
                    <a:lnTo>
                      <a:pt x="18" y="994"/>
                    </a:lnTo>
                    <a:lnTo>
                      <a:pt x="26" y="948"/>
                    </a:lnTo>
                    <a:lnTo>
                      <a:pt x="36" y="904"/>
                    </a:lnTo>
                    <a:lnTo>
                      <a:pt x="46" y="858"/>
                    </a:lnTo>
                    <a:lnTo>
                      <a:pt x="58" y="814"/>
                    </a:lnTo>
                    <a:lnTo>
                      <a:pt x="72" y="770"/>
                    </a:lnTo>
                    <a:lnTo>
                      <a:pt x="86" y="728"/>
                    </a:lnTo>
                    <a:lnTo>
                      <a:pt x="102" y="686"/>
                    </a:lnTo>
                    <a:lnTo>
                      <a:pt x="120" y="644"/>
                    </a:lnTo>
                    <a:lnTo>
                      <a:pt x="138" y="602"/>
                    </a:lnTo>
                    <a:lnTo>
                      <a:pt x="158" y="562"/>
                    </a:lnTo>
                    <a:lnTo>
                      <a:pt x="180" y="522"/>
                    </a:lnTo>
                    <a:lnTo>
                      <a:pt x="202" y="482"/>
                    </a:lnTo>
                    <a:lnTo>
                      <a:pt x="226" y="444"/>
                    </a:lnTo>
                    <a:lnTo>
                      <a:pt x="250" y="406"/>
                    </a:lnTo>
                    <a:lnTo>
                      <a:pt x="276" y="370"/>
                    </a:lnTo>
                    <a:lnTo>
                      <a:pt x="302" y="334"/>
                    </a:lnTo>
                    <a:lnTo>
                      <a:pt x="330" y="298"/>
                    </a:lnTo>
                    <a:lnTo>
                      <a:pt x="358" y="264"/>
                    </a:lnTo>
                    <a:lnTo>
                      <a:pt x="388" y="232"/>
                    </a:lnTo>
                    <a:lnTo>
                      <a:pt x="418" y="198"/>
                    </a:lnTo>
                    <a:lnTo>
                      <a:pt x="450" y="168"/>
                    </a:lnTo>
                    <a:lnTo>
                      <a:pt x="482" y="136"/>
                    </a:lnTo>
                    <a:lnTo>
                      <a:pt x="516" y="108"/>
                    </a:lnTo>
                    <a:lnTo>
                      <a:pt x="550" y="78"/>
                    </a:lnTo>
                    <a:lnTo>
                      <a:pt x="586" y="52"/>
                    </a:lnTo>
                    <a:lnTo>
                      <a:pt x="622" y="24"/>
                    </a:lnTo>
                    <a:lnTo>
                      <a:pt x="658" y="0"/>
                    </a:lnTo>
                    <a:lnTo>
                      <a:pt x="658" y="766"/>
                    </a:lnTo>
                    <a:lnTo>
                      <a:pt x="658" y="766"/>
                    </a:lnTo>
                    <a:lnTo>
                      <a:pt x="630" y="818"/>
                    </a:lnTo>
                    <a:lnTo>
                      <a:pt x="606" y="872"/>
                    </a:lnTo>
                    <a:lnTo>
                      <a:pt x="584" y="928"/>
                    </a:lnTo>
                    <a:lnTo>
                      <a:pt x="566" y="986"/>
                    </a:lnTo>
                    <a:lnTo>
                      <a:pt x="552" y="1044"/>
                    </a:lnTo>
                    <a:lnTo>
                      <a:pt x="540" y="1106"/>
                    </a:lnTo>
                    <a:lnTo>
                      <a:pt x="534" y="1168"/>
                    </a:lnTo>
                    <a:lnTo>
                      <a:pt x="532" y="1230"/>
                    </a:lnTo>
                    <a:lnTo>
                      <a:pt x="532" y="1230"/>
                    </a:lnTo>
                    <a:lnTo>
                      <a:pt x="532" y="1278"/>
                    </a:lnTo>
                    <a:lnTo>
                      <a:pt x="536" y="1326"/>
                    </a:lnTo>
                    <a:lnTo>
                      <a:pt x="542" y="1374"/>
                    </a:lnTo>
                    <a:lnTo>
                      <a:pt x="550" y="1420"/>
                    </a:lnTo>
                    <a:lnTo>
                      <a:pt x="562" y="1466"/>
                    </a:lnTo>
                    <a:lnTo>
                      <a:pt x="574" y="1512"/>
                    </a:lnTo>
                    <a:lnTo>
                      <a:pt x="590" y="1556"/>
                    </a:lnTo>
                    <a:lnTo>
                      <a:pt x="606" y="1598"/>
                    </a:lnTo>
                    <a:lnTo>
                      <a:pt x="626" y="1640"/>
                    </a:lnTo>
                    <a:lnTo>
                      <a:pt x="646" y="1682"/>
                    </a:lnTo>
                    <a:lnTo>
                      <a:pt x="668" y="1722"/>
                    </a:lnTo>
                    <a:lnTo>
                      <a:pt x="694" y="1760"/>
                    </a:lnTo>
                    <a:lnTo>
                      <a:pt x="720" y="1796"/>
                    </a:lnTo>
                    <a:lnTo>
                      <a:pt x="748" y="1832"/>
                    </a:lnTo>
                    <a:lnTo>
                      <a:pt x="778" y="1866"/>
                    </a:lnTo>
                    <a:lnTo>
                      <a:pt x="810" y="1900"/>
                    </a:lnTo>
                    <a:lnTo>
                      <a:pt x="842" y="1932"/>
                    </a:lnTo>
                    <a:lnTo>
                      <a:pt x="876" y="1960"/>
                    </a:lnTo>
                    <a:lnTo>
                      <a:pt x="912" y="1988"/>
                    </a:lnTo>
                    <a:lnTo>
                      <a:pt x="950" y="2016"/>
                    </a:lnTo>
                    <a:lnTo>
                      <a:pt x="988" y="2040"/>
                    </a:lnTo>
                    <a:lnTo>
                      <a:pt x="1028" y="2062"/>
                    </a:lnTo>
                    <a:lnTo>
                      <a:pt x="1068" y="2084"/>
                    </a:lnTo>
                    <a:lnTo>
                      <a:pt x="1110" y="2102"/>
                    </a:lnTo>
                    <a:lnTo>
                      <a:pt x="1154" y="2120"/>
                    </a:lnTo>
                    <a:lnTo>
                      <a:pt x="1198" y="2134"/>
                    </a:lnTo>
                    <a:lnTo>
                      <a:pt x="1242" y="2148"/>
                    </a:lnTo>
                    <a:lnTo>
                      <a:pt x="1288" y="2158"/>
                    </a:lnTo>
                    <a:lnTo>
                      <a:pt x="1334" y="2166"/>
                    </a:lnTo>
                    <a:lnTo>
                      <a:pt x="1382" y="2172"/>
                    </a:lnTo>
                    <a:lnTo>
                      <a:pt x="1430" y="2176"/>
                    </a:lnTo>
                    <a:lnTo>
                      <a:pt x="1478" y="2178"/>
                    </a:lnTo>
                    <a:lnTo>
                      <a:pt x="1478" y="2178"/>
                    </a:lnTo>
                    <a:lnTo>
                      <a:pt x="1528" y="2176"/>
                    </a:lnTo>
                    <a:lnTo>
                      <a:pt x="1576" y="2172"/>
                    </a:lnTo>
                    <a:lnTo>
                      <a:pt x="1622" y="2166"/>
                    </a:lnTo>
                    <a:lnTo>
                      <a:pt x="1670" y="2158"/>
                    </a:lnTo>
                    <a:lnTo>
                      <a:pt x="1716" y="2148"/>
                    </a:lnTo>
                    <a:lnTo>
                      <a:pt x="1760" y="2134"/>
                    </a:lnTo>
                    <a:lnTo>
                      <a:pt x="1804" y="2120"/>
                    </a:lnTo>
                    <a:lnTo>
                      <a:pt x="1848" y="2102"/>
                    </a:lnTo>
                    <a:lnTo>
                      <a:pt x="1890" y="2084"/>
                    </a:lnTo>
                    <a:lnTo>
                      <a:pt x="1930" y="2062"/>
                    </a:lnTo>
                    <a:lnTo>
                      <a:pt x="1970" y="2040"/>
                    </a:lnTo>
                    <a:lnTo>
                      <a:pt x="2008" y="2016"/>
                    </a:lnTo>
                    <a:lnTo>
                      <a:pt x="2046" y="1988"/>
                    </a:lnTo>
                    <a:lnTo>
                      <a:pt x="2082" y="1960"/>
                    </a:lnTo>
                    <a:lnTo>
                      <a:pt x="2116" y="1932"/>
                    </a:lnTo>
                    <a:lnTo>
                      <a:pt x="2148" y="1900"/>
                    </a:lnTo>
                    <a:lnTo>
                      <a:pt x="2180" y="1866"/>
                    </a:lnTo>
                    <a:lnTo>
                      <a:pt x="2210" y="1832"/>
                    </a:lnTo>
                    <a:lnTo>
                      <a:pt x="2238" y="1796"/>
                    </a:lnTo>
                    <a:lnTo>
                      <a:pt x="2264" y="1760"/>
                    </a:lnTo>
                    <a:lnTo>
                      <a:pt x="2288" y="1722"/>
                    </a:lnTo>
                    <a:lnTo>
                      <a:pt x="2312" y="1682"/>
                    </a:lnTo>
                    <a:lnTo>
                      <a:pt x="2332" y="1640"/>
                    </a:lnTo>
                    <a:lnTo>
                      <a:pt x="2352" y="1598"/>
                    </a:lnTo>
                    <a:lnTo>
                      <a:pt x="2368" y="1556"/>
                    </a:lnTo>
                    <a:lnTo>
                      <a:pt x="2384" y="1512"/>
                    </a:lnTo>
                    <a:lnTo>
                      <a:pt x="2396" y="1466"/>
                    </a:lnTo>
                    <a:lnTo>
                      <a:pt x="2406" y="1420"/>
                    </a:lnTo>
                    <a:lnTo>
                      <a:pt x="2414" y="1374"/>
                    </a:lnTo>
                    <a:lnTo>
                      <a:pt x="2420" y="1326"/>
                    </a:lnTo>
                    <a:lnTo>
                      <a:pt x="2424" y="1278"/>
                    </a:lnTo>
                    <a:lnTo>
                      <a:pt x="2426" y="1230"/>
                    </a:lnTo>
                    <a:lnTo>
                      <a:pt x="2426" y="1230"/>
                    </a:lnTo>
                    <a:lnTo>
                      <a:pt x="2424" y="1168"/>
                    </a:lnTo>
                    <a:lnTo>
                      <a:pt x="2416" y="1106"/>
                    </a:lnTo>
                    <a:lnTo>
                      <a:pt x="2406" y="1044"/>
                    </a:lnTo>
                    <a:lnTo>
                      <a:pt x="2392" y="986"/>
                    </a:lnTo>
                    <a:lnTo>
                      <a:pt x="2374" y="928"/>
                    </a:lnTo>
                    <a:lnTo>
                      <a:pt x="2352" y="872"/>
                    </a:lnTo>
                    <a:lnTo>
                      <a:pt x="2326" y="818"/>
                    </a:lnTo>
                    <a:lnTo>
                      <a:pt x="2298" y="766"/>
                    </a:lnTo>
                    <a:lnTo>
                      <a:pt x="2298" y="0"/>
                    </a:lnTo>
                    <a:lnTo>
                      <a:pt x="2298" y="0"/>
                    </a:lnTo>
                    <a:lnTo>
                      <a:pt x="2336" y="24"/>
                    </a:lnTo>
                    <a:lnTo>
                      <a:pt x="2372" y="52"/>
                    </a:lnTo>
                    <a:lnTo>
                      <a:pt x="2408" y="78"/>
                    </a:lnTo>
                    <a:lnTo>
                      <a:pt x="2442" y="108"/>
                    </a:lnTo>
                    <a:lnTo>
                      <a:pt x="2474" y="136"/>
                    </a:lnTo>
                    <a:lnTo>
                      <a:pt x="2508" y="168"/>
                    </a:lnTo>
                    <a:lnTo>
                      <a:pt x="2540" y="198"/>
                    </a:lnTo>
                    <a:lnTo>
                      <a:pt x="2570" y="232"/>
                    </a:lnTo>
                    <a:lnTo>
                      <a:pt x="2600" y="264"/>
                    </a:lnTo>
                    <a:lnTo>
                      <a:pt x="2628" y="298"/>
                    </a:lnTo>
                    <a:lnTo>
                      <a:pt x="2656" y="334"/>
                    </a:lnTo>
                    <a:lnTo>
                      <a:pt x="2682" y="370"/>
                    </a:lnTo>
                    <a:lnTo>
                      <a:pt x="2708" y="406"/>
                    </a:lnTo>
                    <a:lnTo>
                      <a:pt x="2732" y="444"/>
                    </a:lnTo>
                    <a:lnTo>
                      <a:pt x="2756" y="482"/>
                    </a:lnTo>
                    <a:lnTo>
                      <a:pt x="2778" y="522"/>
                    </a:lnTo>
                    <a:lnTo>
                      <a:pt x="2798" y="562"/>
                    </a:lnTo>
                    <a:lnTo>
                      <a:pt x="2818" y="602"/>
                    </a:lnTo>
                    <a:lnTo>
                      <a:pt x="2838" y="644"/>
                    </a:lnTo>
                    <a:lnTo>
                      <a:pt x="2854" y="686"/>
                    </a:lnTo>
                    <a:lnTo>
                      <a:pt x="2870" y="728"/>
                    </a:lnTo>
                    <a:lnTo>
                      <a:pt x="2886" y="770"/>
                    </a:lnTo>
                    <a:lnTo>
                      <a:pt x="2898" y="814"/>
                    </a:lnTo>
                    <a:lnTo>
                      <a:pt x="2912" y="858"/>
                    </a:lnTo>
                    <a:lnTo>
                      <a:pt x="2922" y="904"/>
                    </a:lnTo>
                    <a:lnTo>
                      <a:pt x="2932" y="948"/>
                    </a:lnTo>
                    <a:lnTo>
                      <a:pt x="2940" y="994"/>
                    </a:lnTo>
                    <a:lnTo>
                      <a:pt x="2946" y="1040"/>
                    </a:lnTo>
                    <a:lnTo>
                      <a:pt x="2952" y="1088"/>
                    </a:lnTo>
                    <a:lnTo>
                      <a:pt x="2956" y="1134"/>
                    </a:lnTo>
                    <a:lnTo>
                      <a:pt x="2958" y="1182"/>
                    </a:lnTo>
                    <a:lnTo>
                      <a:pt x="2958" y="1230"/>
                    </a:lnTo>
                    <a:lnTo>
                      <a:pt x="2958" y="1230"/>
                    </a:lnTo>
                    <a:close/>
                  </a:path>
                </a:pathLst>
              </a:custGeom>
              <a:solidFill>
                <a:schemeClr val="bg1"/>
              </a:solidFill>
              <a:ln w="6350">
                <a:solidFill>
                  <a:schemeClr val="tx2"/>
                </a:solidFill>
                <a:prstDash val="solid"/>
                <a:round/>
                <a:headEnd/>
                <a:tailEnd/>
              </a:ln>
            </p:spPr>
            <p:txBody>
              <a:bodyPr vert="horz" wrap="square" lIns="62185" tIns="31093" rIns="62185" bIns="31093" numCol="1" anchor="t" anchorCtr="0" compatLnSpc="1">
                <a:prstTxWarp prst="textNoShape">
                  <a:avLst/>
                </a:prstTxWarp>
              </a:bodyPr>
              <a:lstStyle/>
              <a:p>
                <a:endParaRPr lang="en-GB" sz="1224"/>
              </a:p>
            </p:txBody>
          </p:sp>
        </p:grpSp>
        <p:sp>
          <p:nvSpPr>
            <p:cNvPr id="9" name="TextBox 8"/>
            <p:cNvSpPr txBox="1"/>
            <p:nvPr/>
          </p:nvSpPr>
          <p:spPr>
            <a:xfrm>
              <a:off x="1293550" y="3456632"/>
              <a:ext cx="754250" cy="324000"/>
            </a:xfrm>
            <a:prstGeom prst="rect">
              <a:avLst/>
            </a:prstGeom>
            <a:noFill/>
          </p:spPr>
          <p:txBody>
            <a:bodyPr wrap="none" lIns="0" tIns="0" rIns="0" bIns="0" rtlCol="0" anchor="ctr">
              <a:noAutofit/>
            </a:bodyPr>
            <a:lstStyle/>
            <a:p>
              <a:pPr algn="ctr">
                <a:spcAft>
                  <a:spcPts val="612"/>
                </a:spcAft>
              </a:pPr>
              <a:r>
                <a:rPr lang="en-GB" sz="1200" b="1" dirty="0">
                  <a:solidFill>
                    <a:schemeClr val="bg1"/>
                  </a:solidFill>
                  <a:latin typeface="Georgia" pitchFamily="18" charset="0"/>
                </a:rPr>
                <a:t>CGST</a:t>
              </a:r>
            </a:p>
          </p:txBody>
        </p:sp>
        <p:sp>
          <p:nvSpPr>
            <p:cNvPr id="10" name="Rectangle 9"/>
            <p:cNvSpPr>
              <a:spLocks noChangeArrowheads="1"/>
            </p:cNvSpPr>
            <p:nvPr/>
          </p:nvSpPr>
          <p:spPr bwMode="auto">
            <a:xfrm>
              <a:off x="1335243" y="2122802"/>
              <a:ext cx="678494" cy="11962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28553" indent="-128553">
                <a:buFont typeface="Arial" panose="020B0604020202020204" pitchFamily="34" charset="0"/>
                <a:buChar char="•"/>
              </a:pPr>
              <a:r>
                <a:rPr lang="en-GB" sz="800" dirty="0">
                  <a:solidFill>
                    <a:schemeClr val="bg1"/>
                  </a:solidFill>
                  <a:latin typeface="+mj-lt"/>
                </a:rPr>
                <a:t>Central excise duty</a:t>
              </a:r>
            </a:p>
            <a:p>
              <a:pPr marL="128553" indent="-128553">
                <a:buFont typeface="Arial" panose="020B0604020202020204" pitchFamily="34" charset="0"/>
                <a:buChar char="•"/>
              </a:pPr>
              <a:r>
                <a:rPr lang="en-GB" sz="800" dirty="0">
                  <a:solidFill>
                    <a:schemeClr val="bg1"/>
                  </a:solidFill>
                  <a:latin typeface="+mj-lt"/>
                </a:rPr>
                <a:t>Service tax</a:t>
              </a:r>
            </a:p>
            <a:p>
              <a:pPr marL="128553" indent="-128553">
                <a:buFont typeface="Arial" panose="020B0604020202020204" pitchFamily="34" charset="0"/>
                <a:buChar char="•"/>
              </a:pPr>
              <a:r>
                <a:rPr lang="en-GB" sz="800" dirty="0">
                  <a:solidFill>
                    <a:schemeClr val="bg1"/>
                  </a:solidFill>
                  <a:latin typeface="+mj-lt"/>
                </a:rPr>
                <a:t>Additional excise duty</a:t>
              </a:r>
            </a:p>
            <a:p>
              <a:pPr marL="128553" indent="-128553">
                <a:buFont typeface="Arial" panose="020B0604020202020204" pitchFamily="34" charset="0"/>
                <a:buChar char="•"/>
              </a:pPr>
              <a:r>
                <a:rPr lang="en-GB" sz="800" dirty="0">
                  <a:solidFill>
                    <a:schemeClr val="bg1"/>
                  </a:solidFill>
                  <a:latin typeface="+mj-lt"/>
                </a:rPr>
                <a:t>Additional custom duty</a:t>
              </a:r>
            </a:p>
            <a:p>
              <a:pPr marL="128553" indent="-128553">
                <a:buFont typeface="Arial" panose="020B0604020202020204" pitchFamily="34" charset="0"/>
                <a:buChar char="•"/>
              </a:pPr>
              <a:r>
                <a:rPr lang="en-GB" sz="800" dirty="0">
                  <a:solidFill>
                    <a:schemeClr val="bg1"/>
                  </a:solidFill>
                  <a:latin typeface="+mj-lt"/>
                </a:rPr>
                <a:t>Surcharges and cesses</a:t>
              </a:r>
            </a:p>
            <a:p>
              <a:pPr marL="128553" indent="-128553">
                <a:buFont typeface="Arial" panose="020B0604020202020204" pitchFamily="34" charset="0"/>
                <a:buChar char="•"/>
              </a:pPr>
              <a:endParaRPr lang="en-GB" sz="800" dirty="0">
                <a:solidFill>
                  <a:schemeClr val="bg1"/>
                </a:solidFill>
                <a:latin typeface="+mj-lt"/>
              </a:endParaRPr>
            </a:p>
          </p:txBody>
        </p:sp>
        <p:sp>
          <p:nvSpPr>
            <p:cNvPr id="11" name="Rectangle 10"/>
            <p:cNvSpPr>
              <a:spLocks noChangeArrowheads="1"/>
            </p:cNvSpPr>
            <p:nvPr/>
          </p:nvSpPr>
          <p:spPr bwMode="auto">
            <a:xfrm>
              <a:off x="1010178" y="2188615"/>
              <a:ext cx="1306149" cy="1176010"/>
            </a:xfrm>
            <a:prstGeom prst="rect">
              <a:avLst/>
            </a:prstGeom>
            <a:noFill/>
            <a:ln w="9525">
              <a:noFill/>
              <a:miter lim="800000"/>
              <a:headEnd/>
              <a:tailEnd/>
            </a:ln>
          </p:spPr>
          <p:txBody>
            <a:bodyPr spcFirstLastPara="1" vert="horz" wrap="square" lIns="0" tIns="0" rIns="0" bIns="0" numCol="1" anchor="t" anchorCtr="0" compatLnSpc="1">
              <a:prstTxWarp prst="textArchDown">
                <a:avLst/>
              </a:prstTxWarp>
              <a:noAutofit/>
            </a:bodyPr>
            <a:lstStyle/>
            <a:p>
              <a:pPr algn="ctr" defTabSz="543043" eaLnBrk="0" hangingPunct="0">
                <a:spcAft>
                  <a:spcPts val="136"/>
                </a:spcAft>
                <a:defRPr/>
              </a:pPr>
              <a:r>
                <a:rPr lang="en-GB" sz="1200" b="1" kern="0" dirty="0">
                  <a:solidFill>
                    <a:schemeClr val="tx2"/>
                  </a:solidFill>
                  <a:latin typeface="+mj-lt"/>
                  <a:cs typeface="Arial" charset="0"/>
                </a:rPr>
                <a:t>Central taxes</a:t>
              </a:r>
              <a:endParaRPr lang="en-GB" sz="1200" kern="0" dirty="0">
                <a:solidFill>
                  <a:schemeClr val="tx2"/>
                </a:solidFill>
                <a:latin typeface="+mj-lt"/>
                <a:cs typeface="Arial" charset="0"/>
              </a:endParaRPr>
            </a:p>
          </p:txBody>
        </p:sp>
      </p:grpSp>
      <p:grpSp>
        <p:nvGrpSpPr>
          <p:cNvPr id="14" name="Group 13"/>
          <p:cNvGrpSpPr/>
          <p:nvPr/>
        </p:nvGrpSpPr>
        <p:grpSpPr>
          <a:xfrm rot="10800000">
            <a:off x="6151745" y="2762319"/>
            <a:ext cx="1901468" cy="2076923"/>
            <a:chOff x="954212" y="1757436"/>
            <a:chExt cx="1414062" cy="2139767"/>
          </a:xfrm>
        </p:grpSpPr>
        <p:grpSp>
          <p:nvGrpSpPr>
            <p:cNvPr id="15" name="Group 14"/>
            <p:cNvGrpSpPr/>
            <p:nvPr/>
          </p:nvGrpSpPr>
          <p:grpSpPr>
            <a:xfrm>
              <a:off x="954212" y="1757436"/>
              <a:ext cx="1414062" cy="2139767"/>
              <a:chOff x="954212" y="1757436"/>
              <a:chExt cx="1414062" cy="2139767"/>
            </a:xfrm>
          </p:grpSpPr>
          <p:sp>
            <p:nvSpPr>
              <p:cNvPr id="18" name="Freeform 16"/>
              <p:cNvSpPr>
                <a:spLocks/>
              </p:cNvSpPr>
              <p:nvPr/>
            </p:nvSpPr>
            <p:spPr bwMode="auto">
              <a:xfrm>
                <a:off x="1273427" y="1757436"/>
                <a:ext cx="775633" cy="2139767"/>
              </a:xfrm>
              <a:custGeom>
                <a:avLst/>
                <a:gdLst>
                  <a:gd name="T0" fmla="*/ 1638 w 1638"/>
                  <a:gd name="T1" fmla="*/ 0 h 4734"/>
                  <a:gd name="T2" fmla="*/ 0 w 1638"/>
                  <a:gd name="T3" fmla="*/ 0 h 4734"/>
                  <a:gd name="T4" fmla="*/ 0 w 1638"/>
                  <a:gd name="T5" fmla="*/ 4472 h 4734"/>
                  <a:gd name="T6" fmla="*/ 566 w 1638"/>
                  <a:gd name="T7" fmla="*/ 4472 h 4734"/>
                  <a:gd name="T8" fmla="*/ 818 w 1638"/>
                  <a:gd name="T9" fmla="*/ 4734 h 4734"/>
                  <a:gd name="T10" fmla="*/ 1072 w 1638"/>
                  <a:gd name="T11" fmla="*/ 4472 h 4734"/>
                  <a:gd name="T12" fmla="*/ 1638 w 1638"/>
                  <a:gd name="T13" fmla="*/ 4472 h 4734"/>
                  <a:gd name="T14" fmla="*/ 1638 w 1638"/>
                  <a:gd name="T15" fmla="*/ 0 h 4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8" h="4734">
                    <a:moveTo>
                      <a:pt x="1638" y="0"/>
                    </a:moveTo>
                    <a:lnTo>
                      <a:pt x="0" y="0"/>
                    </a:lnTo>
                    <a:lnTo>
                      <a:pt x="0" y="4472"/>
                    </a:lnTo>
                    <a:lnTo>
                      <a:pt x="566" y="4472"/>
                    </a:lnTo>
                    <a:lnTo>
                      <a:pt x="818" y="4734"/>
                    </a:lnTo>
                    <a:lnTo>
                      <a:pt x="1072" y="4472"/>
                    </a:lnTo>
                    <a:lnTo>
                      <a:pt x="1638" y="4472"/>
                    </a:lnTo>
                    <a:lnTo>
                      <a:pt x="1638" y="0"/>
                    </a:lnTo>
                    <a:close/>
                  </a:path>
                </a:pathLst>
              </a:custGeom>
              <a:solidFill>
                <a:schemeClr val="tx2"/>
              </a:solidFill>
              <a:ln w="6350">
                <a:solidFill>
                  <a:schemeClr val="accent1"/>
                </a:solidFill>
                <a:prstDash val="solid"/>
                <a:round/>
                <a:headEnd/>
                <a:tailEnd/>
              </a:ln>
            </p:spPr>
            <p:txBody>
              <a:bodyPr vert="horz" wrap="square" lIns="62185" tIns="31093" rIns="62185" bIns="31093" numCol="1" anchor="t" anchorCtr="0" compatLnSpc="1">
                <a:prstTxWarp prst="textNoShape">
                  <a:avLst/>
                </a:prstTxWarp>
              </a:bodyPr>
              <a:lstStyle/>
              <a:p>
                <a:endParaRPr lang="en-GB" sz="1224"/>
              </a:p>
            </p:txBody>
          </p:sp>
          <p:sp>
            <p:nvSpPr>
              <p:cNvPr id="19" name="Freeform 18"/>
              <p:cNvSpPr>
                <a:spLocks/>
              </p:cNvSpPr>
              <p:nvPr/>
            </p:nvSpPr>
            <p:spPr bwMode="auto">
              <a:xfrm>
                <a:off x="954212" y="2172573"/>
                <a:ext cx="1414062" cy="1295507"/>
              </a:xfrm>
              <a:custGeom>
                <a:avLst/>
                <a:gdLst>
                  <a:gd name="T0" fmla="*/ 2950 w 2958"/>
                  <a:gd name="T1" fmla="*/ 1382 h 2710"/>
                  <a:gd name="T2" fmla="*/ 2892 w 2958"/>
                  <a:gd name="T3" fmla="*/ 1670 h 2710"/>
                  <a:gd name="T4" fmla="*/ 2780 w 2958"/>
                  <a:gd name="T5" fmla="*/ 1936 h 2710"/>
                  <a:gd name="T6" fmla="*/ 2620 w 2958"/>
                  <a:gd name="T7" fmla="*/ 2172 h 2710"/>
                  <a:gd name="T8" fmla="*/ 2420 w 2958"/>
                  <a:gd name="T9" fmla="*/ 2372 h 2710"/>
                  <a:gd name="T10" fmla="*/ 2184 w 2958"/>
                  <a:gd name="T11" fmla="*/ 2532 h 2710"/>
                  <a:gd name="T12" fmla="*/ 1918 w 2958"/>
                  <a:gd name="T13" fmla="*/ 2644 h 2710"/>
                  <a:gd name="T14" fmla="*/ 1630 w 2958"/>
                  <a:gd name="T15" fmla="*/ 2702 h 2710"/>
                  <a:gd name="T16" fmla="*/ 1402 w 2958"/>
                  <a:gd name="T17" fmla="*/ 2708 h 2710"/>
                  <a:gd name="T18" fmla="*/ 1108 w 2958"/>
                  <a:gd name="T19" fmla="*/ 2662 h 2710"/>
                  <a:gd name="T20" fmla="*/ 838 w 2958"/>
                  <a:gd name="T21" fmla="*/ 2564 h 2710"/>
                  <a:gd name="T22" fmla="*/ 594 w 2958"/>
                  <a:gd name="T23" fmla="*/ 2416 h 2710"/>
                  <a:gd name="T24" fmla="*/ 384 w 2958"/>
                  <a:gd name="T25" fmla="*/ 2224 h 2710"/>
                  <a:gd name="T26" fmla="*/ 214 w 2958"/>
                  <a:gd name="T27" fmla="*/ 1998 h 2710"/>
                  <a:gd name="T28" fmla="*/ 88 w 2958"/>
                  <a:gd name="T29" fmla="*/ 1738 h 2710"/>
                  <a:gd name="T30" fmla="*/ 16 w 2958"/>
                  <a:gd name="T31" fmla="*/ 1456 h 2710"/>
                  <a:gd name="T32" fmla="*/ 0 w 2958"/>
                  <a:gd name="T33" fmla="*/ 1230 h 2710"/>
                  <a:gd name="T34" fmla="*/ 12 w 2958"/>
                  <a:gd name="T35" fmla="*/ 1040 h 2710"/>
                  <a:gd name="T36" fmla="*/ 46 w 2958"/>
                  <a:gd name="T37" fmla="*/ 858 h 2710"/>
                  <a:gd name="T38" fmla="*/ 102 w 2958"/>
                  <a:gd name="T39" fmla="*/ 686 h 2710"/>
                  <a:gd name="T40" fmla="*/ 180 w 2958"/>
                  <a:gd name="T41" fmla="*/ 522 h 2710"/>
                  <a:gd name="T42" fmla="*/ 276 w 2958"/>
                  <a:gd name="T43" fmla="*/ 370 h 2710"/>
                  <a:gd name="T44" fmla="*/ 388 w 2958"/>
                  <a:gd name="T45" fmla="*/ 232 h 2710"/>
                  <a:gd name="T46" fmla="*/ 516 w 2958"/>
                  <a:gd name="T47" fmla="*/ 108 h 2710"/>
                  <a:gd name="T48" fmla="*/ 658 w 2958"/>
                  <a:gd name="T49" fmla="*/ 0 h 2710"/>
                  <a:gd name="T50" fmla="*/ 606 w 2958"/>
                  <a:gd name="T51" fmla="*/ 872 h 2710"/>
                  <a:gd name="T52" fmla="*/ 540 w 2958"/>
                  <a:gd name="T53" fmla="*/ 1106 h 2710"/>
                  <a:gd name="T54" fmla="*/ 532 w 2958"/>
                  <a:gd name="T55" fmla="*/ 1278 h 2710"/>
                  <a:gd name="T56" fmla="*/ 562 w 2958"/>
                  <a:gd name="T57" fmla="*/ 1466 h 2710"/>
                  <a:gd name="T58" fmla="*/ 626 w 2958"/>
                  <a:gd name="T59" fmla="*/ 1640 h 2710"/>
                  <a:gd name="T60" fmla="*/ 720 w 2958"/>
                  <a:gd name="T61" fmla="*/ 1796 h 2710"/>
                  <a:gd name="T62" fmla="*/ 842 w 2958"/>
                  <a:gd name="T63" fmla="*/ 1932 h 2710"/>
                  <a:gd name="T64" fmla="*/ 988 w 2958"/>
                  <a:gd name="T65" fmla="*/ 2040 h 2710"/>
                  <a:gd name="T66" fmla="*/ 1154 w 2958"/>
                  <a:gd name="T67" fmla="*/ 2120 h 2710"/>
                  <a:gd name="T68" fmla="*/ 1334 w 2958"/>
                  <a:gd name="T69" fmla="*/ 2166 h 2710"/>
                  <a:gd name="T70" fmla="*/ 1478 w 2958"/>
                  <a:gd name="T71" fmla="*/ 2178 h 2710"/>
                  <a:gd name="T72" fmla="*/ 1670 w 2958"/>
                  <a:gd name="T73" fmla="*/ 2158 h 2710"/>
                  <a:gd name="T74" fmla="*/ 1848 w 2958"/>
                  <a:gd name="T75" fmla="*/ 2102 h 2710"/>
                  <a:gd name="T76" fmla="*/ 2008 w 2958"/>
                  <a:gd name="T77" fmla="*/ 2016 h 2710"/>
                  <a:gd name="T78" fmla="*/ 2148 w 2958"/>
                  <a:gd name="T79" fmla="*/ 1900 h 2710"/>
                  <a:gd name="T80" fmla="*/ 2264 w 2958"/>
                  <a:gd name="T81" fmla="*/ 1760 h 2710"/>
                  <a:gd name="T82" fmla="*/ 2352 w 2958"/>
                  <a:gd name="T83" fmla="*/ 1598 h 2710"/>
                  <a:gd name="T84" fmla="*/ 2406 w 2958"/>
                  <a:gd name="T85" fmla="*/ 1420 h 2710"/>
                  <a:gd name="T86" fmla="*/ 2426 w 2958"/>
                  <a:gd name="T87" fmla="*/ 1230 h 2710"/>
                  <a:gd name="T88" fmla="*/ 2406 w 2958"/>
                  <a:gd name="T89" fmla="*/ 1044 h 2710"/>
                  <a:gd name="T90" fmla="*/ 2326 w 2958"/>
                  <a:gd name="T91" fmla="*/ 818 h 2710"/>
                  <a:gd name="T92" fmla="*/ 2336 w 2958"/>
                  <a:gd name="T93" fmla="*/ 24 h 2710"/>
                  <a:gd name="T94" fmla="*/ 2474 w 2958"/>
                  <a:gd name="T95" fmla="*/ 136 h 2710"/>
                  <a:gd name="T96" fmla="*/ 2600 w 2958"/>
                  <a:gd name="T97" fmla="*/ 264 h 2710"/>
                  <a:gd name="T98" fmla="*/ 2708 w 2958"/>
                  <a:gd name="T99" fmla="*/ 406 h 2710"/>
                  <a:gd name="T100" fmla="*/ 2798 w 2958"/>
                  <a:gd name="T101" fmla="*/ 562 h 2710"/>
                  <a:gd name="T102" fmla="*/ 2870 w 2958"/>
                  <a:gd name="T103" fmla="*/ 728 h 2710"/>
                  <a:gd name="T104" fmla="*/ 2922 w 2958"/>
                  <a:gd name="T105" fmla="*/ 904 h 2710"/>
                  <a:gd name="T106" fmla="*/ 2952 w 2958"/>
                  <a:gd name="T107" fmla="*/ 1088 h 2710"/>
                  <a:gd name="T108" fmla="*/ 2958 w 2958"/>
                  <a:gd name="T109" fmla="*/ 1230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58" h="2710">
                    <a:moveTo>
                      <a:pt x="2958" y="1230"/>
                    </a:moveTo>
                    <a:lnTo>
                      <a:pt x="2958" y="1230"/>
                    </a:lnTo>
                    <a:lnTo>
                      <a:pt x="2956" y="1306"/>
                    </a:lnTo>
                    <a:lnTo>
                      <a:pt x="2950" y="1382"/>
                    </a:lnTo>
                    <a:lnTo>
                      <a:pt x="2942" y="1456"/>
                    </a:lnTo>
                    <a:lnTo>
                      <a:pt x="2928" y="1528"/>
                    </a:lnTo>
                    <a:lnTo>
                      <a:pt x="2912" y="1600"/>
                    </a:lnTo>
                    <a:lnTo>
                      <a:pt x="2892" y="1670"/>
                    </a:lnTo>
                    <a:lnTo>
                      <a:pt x="2868" y="1738"/>
                    </a:lnTo>
                    <a:lnTo>
                      <a:pt x="2842" y="1806"/>
                    </a:lnTo>
                    <a:lnTo>
                      <a:pt x="2812" y="1872"/>
                    </a:lnTo>
                    <a:lnTo>
                      <a:pt x="2780" y="1936"/>
                    </a:lnTo>
                    <a:lnTo>
                      <a:pt x="2744" y="1998"/>
                    </a:lnTo>
                    <a:lnTo>
                      <a:pt x="2706" y="2058"/>
                    </a:lnTo>
                    <a:lnTo>
                      <a:pt x="2664" y="2116"/>
                    </a:lnTo>
                    <a:lnTo>
                      <a:pt x="2620" y="2172"/>
                    </a:lnTo>
                    <a:lnTo>
                      <a:pt x="2574" y="2224"/>
                    </a:lnTo>
                    <a:lnTo>
                      <a:pt x="2524" y="2276"/>
                    </a:lnTo>
                    <a:lnTo>
                      <a:pt x="2474" y="2326"/>
                    </a:lnTo>
                    <a:lnTo>
                      <a:pt x="2420" y="2372"/>
                    </a:lnTo>
                    <a:lnTo>
                      <a:pt x="2364" y="2416"/>
                    </a:lnTo>
                    <a:lnTo>
                      <a:pt x="2306" y="2456"/>
                    </a:lnTo>
                    <a:lnTo>
                      <a:pt x="2246" y="2496"/>
                    </a:lnTo>
                    <a:lnTo>
                      <a:pt x="2184" y="2532"/>
                    </a:lnTo>
                    <a:lnTo>
                      <a:pt x="2120" y="2564"/>
                    </a:lnTo>
                    <a:lnTo>
                      <a:pt x="2054" y="2594"/>
                    </a:lnTo>
                    <a:lnTo>
                      <a:pt x="1988" y="2620"/>
                    </a:lnTo>
                    <a:lnTo>
                      <a:pt x="1918" y="2644"/>
                    </a:lnTo>
                    <a:lnTo>
                      <a:pt x="1848" y="2662"/>
                    </a:lnTo>
                    <a:lnTo>
                      <a:pt x="1776" y="2680"/>
                    </a:lnTo>
                    <a:lnTo>
                      <a:pt x="1704" y="2692"/>
                    </a:lnTo>
                    <a:lnTo>
                      <a:pt x="1630" y="2702"/>
                    </a:lnTo>
                    <a:lnTo>
                      <a:pt x="1554" y="2708"/>
                    </a:lnTo>
                    <a:lnTo>
                      <a:pt x="1478" y="2710"/>
                    </a:lnTo>
                    <a:lnTo>
                      <a:pt x="1478" y="2710"/>
                    </a:lnTo>
                    <a:lnTo>
                      <a:pt x="1402" y="2708"/>
                    </a:lnTo>
                    <a:lnTo>
                      <a:pt x="1328" y="2702"/>
                    </a:lnTo>
                    <a:lnTo>
                      <a:pt x="1254" y="2692"/>
                    </a:lnTo>
                    <a:lnTo>
                      <a:pt x="1180" y="2680"/>
                    </a:lnTo>
                    <a:lnTo>
                      <a:pt x="1108" y="2662"/>
                    </a:lnTo>
                    <a:lnTo>
                      <a:pt x="1038" y="2644"/>
                    </a:lnTo>
                    <a:lnTo>
                      <a:pt x="970" y="2620"/>
                    </a:lnTo>
                    <a:lnTo>
                      <a:pt x="902" y="2594"/>
                    </a:lnTo>
                    <a:lnTo>
                      <a:pt x="838" y="2564"/>
                    </a:lnTo>
                    <a:lnTo>
                      <a:pt x="774" y="2532"/>
                    </a:lnTo>
                    <a:lnTo>
                      <a:pt x="712" y="2496"/>
                    </a:lnTo>
                    <a:lnTo>
                      <a:pt x="652" y="2456"/>
                    </a:lnTo>
                    <a:lnTo>
                      <a:pt x="594" y="2416"/>
                    </a:lnTo>
                    <a:lnTo>
                      <a:pt x="538" y="2372"/>
                    </a:lnTo>
                    <a:lnTo>
                      <a:pt x="484" y="2326"/>
                    </a:lnTo>
                    <a:lnTo>
                      <a:pt x="432" y="2276"/>
                    </a:lnTo>
                    <a:lnTo>
                      <a:pt x="384" y="2224"/>
                    </a:lnTo>
                    <a:lnTo>
                      <a:pt x="338" y="2172"/>
                    </a:lnTo>
                    <a:lnTo>
                      <a:pt x="294" y="2116"/>
                    </a:lnTo>
                    <a:lnTo>
                      <a:pt x="252" y="2058"/>
                    </a:lnTo>
                    <a:lnTo>
                      <a:pt x="214" y="1998"/>
                    </a:lnTo>
                    <a:lnTo>
                      <a:pt x="178" y="1936"/>
                    </a:lnTo>
                    <a:lnTo>
                      <a:pt x="146" y="1872"/>
                    </a:lnTo>
                    <a:lnTo>
                      <a:pt x="116" y="1806"/>
                    </a:lnTo>
                    <a:lnTo>
                      <a:pt x="88" y="1738"/>
                    </a:lnTo>
                    <a:lnTo>
                      <a:pt x="66" y="1670"/>
                    </a:lnTo>
                    <a:lnTo>
                      <a:pt x="46" y="1600"/>
                    </a:lnTo>
                    <a:lnTo>
                      <a:pt x="30" y="1528"/>
                    </a:lnTo>
                    <a:lnTo>
                      <a:pt x="16" y="1456"/>
                    </a:lnTo>
                    <a:lnTo>
                      <a:pt x="6" y="1382"/>
                    </a:lnTo>
                    <a:lnTo>
                      <a:pt x="2" y="1306"/>
                    </a:lnTo>
                    <a:lnTo>
                      <a:pt x="0" y="1230"/>
                    </a:lnTo>
                    <a:lnTo>
                      <a:pt x="0" y="1230"/>
                    </a:lnTo>
                    <a:lnTo>
                      <a:pt x="0" y="1182"/>
                    </a:lnTo>
                    <a:lnTo>
                      <a:pt x="2" y="1134"/>
                    </a:lnTo>
                    <a:lnTo>
                      <a:pt x="6" y="1088"/>
                    </a:lnTo>
                    <a:lnTo>
                      <a:pt x="12" y="1040"/>
                    </a:lnTo>
                    <a:lnTo>
                      <a:pt x="18" y="994"/>
                    </a:lnTo>
                    <a:lnTo>
                      <a:pt x="26" y="948"/>
                    </a:lnTo>
                    <a:lnTo>
                      <a:pt x="36" y="904"/>
                    </a:lnTo>
                    <a:lnTo>
                      <a:pt x="46" y="858"/>
                    </a:lnTo>
                    <a:lnTo>
                      <a:pt x="58" y="814"/>
                    </a:lnTo>
                    <a:lnTo>
                      <a:pt x="72" y="770"/>
                    </a:lnTo>
                    <a:lnTo>
                      <a:pt x="86" y="728"/>
                    </a:lnTo>
                    <a:lnTo>
                      <a:pt x="102" y="686"/>
                    </a:lnTo>
                    <a:lnTo>
                      <a:pt x="120" y="644"/>
                    </a:lnTo>
                    <a:lnTo>
                      <a:pt x="138" y="602"/>
                    </a:lnTo>
                    <a:lnTo>
                      <a:pt x="158" y="562"/>
                    </a:lnTo>
                    <a:lnTo>
                      <a:pt x="180" y="522"/>
                    </a:lnTo>
                    <a:lnTo>
                      <a:pt x="202" y="482"/>
                    </a:lnTo>
                    <a:lnTo>
                      <a:pt x="226" y="444"/>
                    </a:lnTo>
                    <a:lnTo>
                      <a:pt x="250" y="406"/>
                    </a:lnTo>
                    <a:lnTo>
                      <a:pt x="276" y="370"/>
                    </a:lnTo>
                    <a:lnTo>
                      <a:pt x="302" y="334"/>
                    </a:lnTo>
                    <a:lnTo>
                      <a:pt x="330" y="298"/>
                    </a:lnTo>
                    <a:lnTo>
                      <a:pt x="358" y="264"/>
                    </a:lnTo>
                    <a:lnTo>
                      <a:pt x="388" y="232"/>
                    </a:lnTo>
                    <a:lnTo>
                      <a:pt x="418" y="198"/>
                    </a:lnTo>
                    <a:lnTo>
                      <a:pt x="450" y="168"/>
                    </a:lnTo>
                    <a:lnTo>
                      <a:pt x="482" y="136"/>
                    </a:lnTo>
                    <a:lnTo>
                      <a:pt x="516" y="108"/>
                    </a:lnTo>
                    <a:lnTo>
                      <a:pt x="550" y="78"/>
                    </a:lnTo>
                    <a:lnTo>
                      <a:pt x="586" y="52"/>
                    </a:lnTo>
                    <a:lnTo>
                      <a:pt x="622" y="24"/>
                    </a:lnTo>
                    <a:lnTo>
                      <a:pt x="658" y="0"/>
                    </a:lnTo>
                    <a:lnTo>
                      <a:pt x="658" y="766"/>
                    </a:lnTo>
                    <a:lnTo>
                      <a:pt x="658" y="766"/>
                    </a:lnTo>
                    <a:lnTo>
                      <a:pt x="630" y="818"/>
                    </a:lnTo>
                    <a:lnTo>
                      <a:pt x="606" y="872"/>
                    </a:lnTo>
                    <a:lnTo>
                      <a:pt x="584" y="928"/>
                    </a:lnTo>
                    <a:lnTo>
                      <a:pt x="566" y="986"/>
                    </a:lnTo>
                    <a:lnTo>
                      <a:pt x="552" y="1044"/>
                    </a:lnTo>
                    <a:lnTo>
                      <a:pt x="540" y="1106"/>
                    </a:lnTo>
                    <a:lnTo>
                      <a:pt x="534" y="1168"/>
                    </a:lnTo>
                    <a:lnTo>
                      <a:pt x="532" y="1230"/>
                    </a:lnTo>
                    <a:lnTo>
                      <a:pt x="532" y="1230"/>
                    </a:lnTo>
                    <a:lnTo>
                      <a:pt x="532" y="1278"/>
                    </a:lnTo>
                    <a:lnTo>
                      <a:pt x="536" y="1326"/>
                    </a:lnTo>
                    <a:lnTo>
                      <a:pt x="542" y="1374"/>
                    </a:lnTo>
                    <a:lnTo>
                      <a:pt x="550" y="1420"/>
                    </a:lnTo>
                    <a:lnTo>
                      <a:pt x="562" y="1466"/>
                    </a:lnTo>
                    <a:lnTo>
                      <a:pt x="574" y="1512"/>
                    </a:lnTo>
                    <a:lnTo>
                      <a:pt x="590" y="1556"/>
                    </a:lnTo>
                    <a:lnTo>
                      <a:pt x="606" y="1598"/>
                    </a:lnTo>
                    <a:lnTo>
                      <a:pt x="626" y="1640"/>
                    </a:lnTo>
                    <a:lnTo>
                      <a:pt x="646" y="1682"/>
                    </a:lnTo>
                    <a:lnTo>
                      <a:pt x="668" y="1722"/>
                    </a:lnTo>
                    <a:lnTo>
                      <a:pt x="694" y="1760"/>
                    </a:lnTo>
                    <a:lnTo>
                      <a:pt x="720" y="1796"/>
                    </a:lnTo>
                    <a:lnTo>
                      <a:pt x="748" y="1832"/>
                    </a:lnTo>
                    <a:lnTo>
                      <a:pt x="778" y="1866"/>
                    </a:lnTo>
                    <a:lnTo>
                      <a:pt x="810" y="1900"/>
                    </a:lnTo>
                    <a:lnTo>
                      <a:pt x="842" y="1932"/>
                    </a:lnTo>
                    <a:lnTo>
                      <a:pt x="876" y="1960"/>
                    </a:lnTo>
                    <a:lnTo>
                      <a:pt x="912" y="1988"/>
                    </a:lnTo>
                    <a:lnTo>
                      <a:pt x="950" y="2016"/>
                    </a:lnTo>
                    <a:lnTo>
                      <a:pt x="988" y="2040"/>
                    </a:lnTo>
                    <a:lnTo>
                      <a:pt x="1028" y="2062"/>
                    </a:lnTo>
                    <a:lnTo>
                      <a:pt x="1068" y="2084"/>
                    </a:lnTo>
                    <a:lnTo>
                      <a:pt x="1110" y="2102"/>
                    </a:lnTo>
                    <a:lnTo>
                      <a:pt x="1154" y="2120"/>
                    </a:lnTo>
                    <a:lnTo>
                      <a:pt x="1198" y="2134"/>
                    </a:lnTo>
                    <a:lnTo>
                      <a:pt x="1242" y="2148"/>
                    </a:lnTo>
                    <a:lnTo>
                      <a:pt x="1288" y="2158"/>
                    </a:lnTo>
                    <a:lnTo>
                      <a:pt x="1334" y="2166"/>
                    </a:lnTo>
                    <a:lnTo>
                      <a:pt x="1382" y="2172"/>
                    </a:lnTo>
                    <a:lnTo>
                      <a:pt x="1430" y="2176"/>
                    </a:lnTo>
                    <a:lnTo>
                      <a:pt x="1478" y="2178"/>
                    </a:lnTo>
                    <a:lnTo>
                      <a:pt x="1478" y="2178"/>
                    </a:lnTo>
                    <a:lnTo>
                      <a:pt x="1528" y="2176"/>
                    </a:lnTo>
                    <a:lnTo>
                      <a:pt x="1576" y="2172"/>
                    </a:lnTo>
                    <a:lnTo>
                      <a:pt x="1622" y="2166"/>
                    </a:lnTo>
                    <a:lnTo>
                      <a:pt x="1670" y="2158"/>
                    </a:lnTo>
                    <a:lnTo>
                      <a:pt x="1716" y="2148"/>
                    </a:lnTo>
                    <a:lnTo>
                      <a:pt x="1760" y="2134"/>
                    </a:lnTo>
                    <a:lnTo>
                      <a:pt x="1804" y="2120"/>
                    </a:lnTo>
                    <a:lnTo>
                      <a:pt x="1848" y="2102"/>
                    </a:lnTo>
                    <a:lnTo>
                      <a:pt x="1890" y="2084"/>
                    </a:lnTo>
                    <a:lnTo>
                      <a:pt x="1930" y="2062"/>
                    </a:lnTo>
                    <a:lnTo>
                      <a:pt x="1970" y="2040"/>
                    </a:lnTo>
                    <a:lnTo>
                      <a:pt x="2008" y="2016"/>
                    </a:lnTo>
                    <a:lnTo>
                      <a:pt x="2046" y="1988"/>
                    </a:lnTo>
                    <a:lnTo>
                      <a:pt x="2082" y="1960"/>
                    </a:lnTo>
                    <a:lnTo>
                      <a:pt x="2116" y="1932"/>
                    </a:lnTo>
                    <a:lnTo>
                      <a:pt x="2148" y="1900"/>
                    </a:lnTo>
                    <a:lnTo>
                      <a:pt x="2180" y="1866"/>
                    </a:lnTo>
                    <a:lnTo>
                      <a:pt x="2210" y="1832"/>
                    </a:lnTo>
                    <a:lnTo>
                      <a:pt x="2238" y="1796"/>
                    </a:lnTo>
                    <a:lnTo>
                      <a:pt x="2264" y="1760"/>
                    </a:lnTo>
                    <a:lnTo>
                      <a:pt x="2288" y="1722"/>
                    </a:lnTo>
                    <a:lnTo>
                      <a:pt x="2312" y="1682"/>
                    </a:lnTo>
                    <a:lnTo>
                      <a:pt x="2332" y="1640"/>
                    </a:lnTo>
                    <a:lnTo>
                      <a:pt x="2352" y="1598"/>
                    </a:lnTo>
                    <a:lnTo>
                      <a:pt x="2368" y="1556"/>
                    </a:lnTo>
                    <a:lnTo>
                      <a:pt x="2384" y="1512"/>
                    </a:lnTo>
                    <a:lnTo>
                      <a:pt x="2396" y="1466"/>
                    </a:lnTo>
                    <a:lnTo>
                      <a:pt x="2406" y="1420"/>
                    </a:lnTo>
                    <a:lnTo>
                      <a:pt x="2414" y="1374"/>
                    </a:lnTo>
                    <a:lnTo>
                      <a:pt x="2420" y="1326"/>
                    </a:lnTo>
                    <a:lnTo>
                      <a:pt x="2424" y="1278"/>
                    </a:lnTo>
                    <a:lnTo>
                      <a:pt x="2426" y="1230"/>
                    </a:lnTo>
                    <a:lnTo>
                      <a:pt x="2426" y="1230"/>
                    </a:lnTo>
                    <a:lnTo>
                      <a:pt x="2424" y="1168"/>
                    </a:lnTo>
                    <a:lnTo>
                      <a:pt x="2416" y="1106"/>
                    </a:lnTo>
                    <a:lnTo>
                      <a:pt x="2406" y="1044"/>
                    </a:lnTo>
                    <a:lnTo>
                      <a:pt x="2392" y="986"/>
                    </a:lnTo>
                    <a:lnTo>
                      <a:pt x="2374" y="928"/>
                    </a:lnTo>
                    <a:lnTo>
                      <a:pt x="2352" y="872"/>
                    </a:lnTo>
                    <a:lnTo>
                      <a:pt x="2326" y="818"/>
                    </a:lnTo>
                    <a:lnTo>
                      <a:pt x="2298" y="766"/>
                    </a:lnTo>
                    <a:lnTo>
                      <a:pt x="2298" y="0"/>
                    </a:lnTo>
                    <a:lnTo>
                      <a:pt x="2298" y="0"/>
                    </a:lnTo>
                    <a:lnTo>
                      <a:pt x="2336" y="24"/>
                    </a:lnTo>
                    <a:lnTo>
                      <a:pt x="2372" y="52"/>
                    </a:lnTo>
                    <a:lnTo>
                      <a:pt x="2408" y="78"/>
                    </a:lnTo>
                    <a:lnTo>
                      <a:pt x="2442" y="108"/>
                    </a:lnTo>
                    <a:lnTo>
                      <a:pt x="2474" y="136"/>
                    </a:lnTo>
                    <a:lnTo>
                      <a:pt x="2508" y="168"/>
                    </a:lnTo>
                    <a:lnTo>
                      <a:pt x="2540" y="198"/>
                    </a:lnTo>
                    <a:lnTo>
                      <a:pt x="2570" y="232"/>
                    </a:lnTo>
                    <a:lnTo>
                      <a:pt x="2600" y="264"/>
                    </a:lnTo>
                    <a:lnTo>
                      <a:pt x="2628" y="298"/>
                    </a:lnTo>
                    <a:lnTo>
                      <a:pt x="2656" y="334"/>
                    </a:lnTo>
                    <a:lnTo>
                      <a:pt x="2682" y="370"/>
                    </a:lnTo>
                    <a:lnTo>
                      <a:pt x="2708" y="406"/>
                    </a:lnTo>
                    <a:lnTo>
                      <a:pt x="2732" y="444"/>
                    </a:lnTo>
                    <a:lnTo>
                      <a:pt x="2756" y="482"/>
                    </a:lnTo>
                    <a:lnTo>
                      <a:pt x="2778" y="522"/>
                    </a:lnTo>
                    <a:lnTo>
                      <a:pt x="2798" y="562"/>
                    </a:lnTo>
                    <a:lnTo>
                      <a:pt x="2818" y="602"/>
                    </a:lnTo>
                    <a:lnTo>
                      <a:pt x="2838" y="644"/>
                    </a:lnTo>
                    <a:lnTo>
                      <a:pt x="2854" y="686"/>
                    </a:lnTo>
                    <a:lnTo>
                      <a:pt x="2870" y="728"/>
                    </a:lnTo>
                    <a:lnTo>
                      <a:pt x="2886" y="770"/>
                    </a:lnTo>
                    <a:lnTo>
                      <a:pt x="2898" y="814"/>
                    </a:lnTo>
                    <a:lnTo>
                      <a:pt x="2912" y="858"/>
                    </a:lnTo>
                    <a:lnTo>
                      <a:pt x="2922" y="904"/>
                    </a:lnTo>
                    <a:lnTo>
                      <a:pt x="2932" y="948"/>
                    </a:lnTo>
                    <a:lnTo>
                      <a:pt x="2940" y="994"/>
                    </a:lnTo>
                    <a:lnTo>
                      <a:pt x="2946" y="1040"/>
                    </a:lnTo>
                    <a:lnTo>
                      <a:pt x="2952" y="1088"/>
                    </a:lnTo>
                    <a:lnTo>
                      <a:pt x="2956" y="1134"/>
                    </a:lnTo>
                    <a:lnTo>
                      <a:pt x="2958" y="1182"/>
                    </a:lnTo>
                    <a:lnTo>
                      <a:pt x="2958" y="1230"/>
                    </a:lnTo>
                    <a:lnTo>
                      <a:pt x="2958" y="1230"/>
                    </a:lnTo>
                    <a:close/>
                  </a:path>
                </a:pathLst>
              </a:custGeom>
              <a:solidFill>
                <a:schemeClr val="bg1"/>
              </a:solidFill>
              <a:ln w="6350">
                <a:solidFill>
                  <a:schemeClr val="accent5"/>
                </a:solidFill>
                <a:prstDash val="solid"/>
                <a:round/>
                <a:headEnd/>
                <a:tailEnd/>
              </a:ln>
            </p:spPr>
            <p:txBody>
              <a:bodyPr vert="horz" wrap="square" lIns="62185" tIns="31093" rIns="62185" bIns="31093" numCol="1" anchor="t" anchorCtr="0" compatLnSpc="1">
                <a:prstTxWarp prst="textNoShape">
                  <a:avLst/>
                </a:prstTxWarp>
              </a:bodyPr>
              <a:lstStyle/>
              <a:p>
                <a:endParaRPr lang="en-GB" sz="1224"/>
              </a:p>
            </p:txBody>
          </p:sp>
        </p:grpSp>
        <p:sp>
          <p:nvSpPr>
            <p:cNvPr id="16" name="TextBox 15"/>
            <p:cNvSpPr txBox="1"/>
            <p:nvPr/>
          </p:nvSpPr>
          <p:spPr>
            <a:xfrm rot="10800000">
              <a:off x="1293550" y="3456631"/>
              <a:ext cx="754250" cy="324000"/>
            </a:xfrm>
            <a:prstGeom prst="rect">
              <a:avLst/>
            </a:prstGeom>
            <a:noFill/>
          </p:spPr>
          <p:txBody>
            <a:bodyPr wrap="none" lIns="0" tIns="0" rIns="0" bIns="0" rtlCol="0" anchor="ctr">
              <a:noAutofit/>
            </a:bodyPr>
            <a:lstStyle/>
            <a:p>
              <a:pPr algn="ctr">
                <a:spcAft>
                  <a:spcPts val="612"/>
                </a:spcAft>
              </a:pPr>
              <a:r>
                <a:rPr lang="en-GB" sz="1200" b="1" dirty="0">
                  <a:solidFill>
                    <a:schemeClr val="bg1"/>
                  </a:solidFill>
                  <a:latin typeface="Georgia" pitchFamily="18" charset="0"/>
                </a:rPr>
                <a:t>SGST</a:t>
              </a:r>
            </a:p>
          </p:txBody>
        </p:sp>
        <p:sp>
          <p:nvSpPr>
            <p:cNvPr id="17" name="Rectangle 10"/>
            <p:cNvSpPr>
              <a:spLocks noChangeArrowheads="1"/>
            </p:cNvSpPr>
            <p:nvPr/>
          </p:nvSpPr>
          <p:spPr bwMode="auto">
            <a:xfrm rot="10800000">
              <a:off x="1010178" y="2109636"/>
              <a:ext cx="1306149" cy="1176010"/>
            </a:xfrm>
            <a:prstGeom prst="rect">
              <a:avLst/>
            </a:prstGeom>
            <a:noFill/>
            <a:ln w="9525">
              <a:noFill/>
              <a:miter lim="800000"/>
              <a:headEnd/>
              <a:tailEnd/>
            </a:ln>
          </p:spPr>
          <p:txBody>
            <a:bodyPr spcFirstLastPara="1" vert="horz" wrap="square" lIns="0" tIns="0" rIns="0" bIns="0" numCol="1" anchor="t" anchorCtr="0" compatLnSpc="1">
              <a:prstTxWarp prst="textArchUp">
                <a:avLst/>
              </a:prstTxWarp>
              <a:noAutofit/>
            </a:bodyPr>
            <a:lstStyle/>
            <a:p>
              <a:pPr algn="ctr" defTabSz="543043" eaLnBrk="0" hangingPunct="0">
                <a:spcAft>
                  <a:spcPts val="136"/>
                </a:spcAft>
                <a:defRPr/>
              </a:pPr>
              <a:r>
                <a:rPr lang="en-GB" sz="1200" b="1" kern="0" dirty="0">
                  <a:solidFill>
                    <a:schemeClr val="accent5"/>
                  </a:solidFill>
                  <a:latin typeface="+mj-lt"/>
                  <a:cs typeface="Arial" charset="0"/>
                </a:rPr>
                <a:t>State taxes</a:t>
              </a:r>
              <a:endParaRPr lang="en-GB" sz="1200" kern="0" dirty="0">
                <a:solidFill>
                  <a:schemeClr val="accent5"/>
                </a:solidFill>
                <a:latin typeface="+mj-lt"/>
                <a:cs typeface="Arial" charset="0"/>
              </a:endParaRPr>
            </a:p>
          </p:txBody>
        </p:sp>
      </p:grpSp>
      <p:sp>
        <p:nvSpPr>
          <p:cNvPr id="20" name="Rectangle 10"/>
          <p:cNvSpPr>
            <a:spLocks noChangeArrowheads="1"/>
          </p:cNvSpPr>
          <p:nvPr/>
        </p:nvSpPr>
        <p:spPr bwMode="auto">
          <a:xfrm>
            <a:off x="6623981" y="3697667"/>
            <a:ext cx="951699" cy="86177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28553" indent="-128553">
              <a:buFont typeface="Arial" panose="020B0604020202020204" pitchFamily="34" charset="0"/>
              <a:buChar char="•"/>
            </a:pPr>
            <a:r>
              <a:rPr lang="en-GB" sz="800" dirty="0">
                <a:solidFill>
                  <a:schemeClr val="bg1"/>
                </a:solidFill>
              </a:rPr>
              <a:t>State VAT</a:t>
            </a:r>
          </a:p>
          <a:p>
            <a:pPr marL="128553" indent="-128553">
              <a:buFont typeface="Arial" panose="020B0604020202020204" pitchFamily="34" charset="0"/>
              <a:buChar char="•"/>
            </a:pPr>
            <a:r>
              <a:rPr lang="en-GB" sz="800" dirty="0">
                <a:solidFill>
                  <a:schemeClr val="bg1"/>
                </a:solidFill>
              </a:rPr>
              <a:t>Sales tax</a:t>
            </a:r>
          </a:p>
          <a:p>
            <a:pPr marL="128553" indent="-128553">
              <a:buFont typeface="Arial" panose="020B0604020202020204" pitchFamily="34" charset="0"/>
              <a:buChar char="•"/>
            </a:pPr>
            <a:r>
              <a:rPr lang="en-GB" sz="800" dirty="0">
                <a:solidFill>
                  <a:schemeClr val="bg1"/>
                </a:solidFill>
              </a:rPr>
              <a:t>Entry tax</a:t>
            </a:r>
          </a:p>
          <a:p>
            <a:pPr marL="128553" indent="-128553">
              <a:buFont typeface="Arial" panose="020B0604020202020204" pitchFamily="34" charset="0"/>
              <a:buChar char="•"/>
            </a:pPr>
            <a:r>
              <a:rPr lang="en-GB" sz="800" dirty="0">
                <a:solidFill>
                  <a:schemeClr val="bg1"/>
                </a:solidFill>
              </a:rPr>
              <a:t>Purchase tax</a:t>
            </a:r>
          </a:p>
          <a:p>
            <a:pPr marL="128553" indent="-128553">
              <a:buFont typeface="Arial" panose="020B0604020202020204" pitchFamily="34" charset="0"/>
              <a:buChar char="•"/>
            </a:pPr>
            <a:r>
              <a:rPr lang="en-GB" sz="800" dirty="0">
                <a:solidFill>
                  <a:schemeClr val="bg1"/>
                </a:solidFill>
              </a:rPr>
              <a:t>Entertainment tax</a:t>
            </a:r>
          </a:p>
          <a:p>
            <a:pPr marL="128553" indent="-128553">
              <a:buFont typeface="Arial" panose="020B0604020202020204" pitchFamily="34" charset="0"/>
              <a:buChar char="•"/>
            </a:pPr>
            <a:r>
              <a:rPr lang="en-GB" sz="800" dirty="0">
                <a:solidFill>
                  <a:schemeClr val="bg1"/>
                </a:solidFill>
              </a:rPr>
              <a:t>Surcharges and cesses</a:t>
            </a:r>
          </a:p>
        </p:txBody>
      </p:sp>
      <p:sp>
        <p:nvSpPr>
          <p:cNvPr id="22" name="Title 1"/>
          <p:cNvSpPr>
            <a:spLocks noGrp="1"/>
          </p:cNvSpPr>
          <p:nvPr>
            <p:ph type="title"/>
          </p:nvPr>
        </p:nvSpPr>
        <p:spPr>
          <a:xfrm>
            <a:off x="358726" y="63903"/>
            <a:ext cx="8229600" cy="606392"/>
          </a:xfrm>
        </p:spPr>
        <p:txBody>
          <a:bodyPr>
            <a:normAutofit/>
          </a:bodyPr>
          <a:lstStyle/>
          <a:p>
            <a:r>
              <a:rPr lang="en-US" b="1" dirty="0"/>
              <a:t>Taxes at </a:t>
            </a:r>
            <a:r>
              <a:rPr lang="en-US" b="1" dirty="0" err="1" smtClean="0"/>
              <a:t>centre</a:t>
            </a:r>
            <a:r>
              <a:rPr lang="en-US" b="1" dirty="0" smtClean="0"/>
              <a:t> </a:t>
            </a:r>
            <a:r>
              <a:rPr lang="en-US" b="1" dirty="0"/>
              <a:t>and state level subsumed into </a:t>
            </a:r>
            <a:r>
              <a:rPr lang="en-US" b="1" dirty="0" smtClean="0"/>
              <a:t>GST</a:t>
            </a:r>
            <a:endParaRPr lang="en-US" b="1" dirty="0"/>
          </a:p>
        </p:txBody>
      </p:sp>
    </p:spTree>
    <p:extLst>
      <p:ext uri="{BB962C8B-B14F-4D97-AF65-F5344CB8AC3E}">
        <p14:creationId xmlns:p14="http://schemas.microsoft.com/office/powerpoint/2010/main" val="1219675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0500" y="776201"/>
            <a:ext cx="8077200" cy="685800"/>
          </a:xfrm>
        </p:spPr>
        <p:txBody>
          <a:bodyPr>
            <a:normAutofit fontScale="90000"/>
          </a:bodyPr>
          <a:lstStyle/>
          <a:p>
            <a:r>
              <a:rPr lang="en-US" sz="3100" dirty="0">
                <a:solidFill>
                  <a:schemeClr val="tx1"/>
                </a:solidFill>
              </a:rPr>
              <a:t/>
            </a:r>
            <a:br>
              <a:rPr lang="en-US" sz="3100" dirty="0">
                <a:solidFill>
                  <a:schemeClr val="tx1"/>
                </a:solidFill>
              </a:rPr>
            </a:br>
            <a:r>
              <a:rPr lang="en-US" dirty="0">
                <a:solidFill>
                  <a:schemeClr val="tx1"/>
                </a:solidFill>
              </a:rPr>
              <a:t/>
            </a:r>
            <a:br>
              <a:rPr lang="en-US" dirty="0">
                <a:solidFill>
                  <a:schemeClr val="tx1"/>
                </a:solidFill>
              </a:rPr>
            </a:br>
            <a:endParaRPr lang="en-US" dirty="0">
              <a:solidFill>
                <a:schemeClr val="tx1"/>
              </a:solidFill>
            </a:endParaRPr>
          </a:p>
        </p:txBody>
      </p:sp>
      <p:sp>
        <p:nvSpPr>
          <p:cNvPr id="5" name="Text Placeholder 4"/>
          <p:cNvSpPr txBox="1">
            <a:spLocks/>
          </p:cNvSpPr>
          <p:nvPr/>
        </p:nvSpPr>
        <p:spPr>
          <a:xfrm>
            <a:off x="246096" y="863719"/>
            <a:ext cx="8080248" cy="768422"/>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06" indent="-257106">
              <a:buFont typeface="Arial" panose="020B0604020202020204" pitchFamily="34" charset="0"/>
              <a:buChar char="•"/>
            </a:pPr>
            <a:r>
              <a:rPr lang="en-US" sz="1200" dirty="0" smtClean="0"/>
              <a:t>India is a federal democracy that is one which has clear demarcation of powers, responsibility and revenue collection between the states and the Centre in its constitution. </a:t>
            </a:r>
          </a:p>
          <a:p>
            <a:pPr marL="257106" indent="-257106">
              <a:buFont typeface="Arial" panose="020B0604020202020204" pitchFamily="34" charset="0"/>
              <a:buChar char="•"/>
            </a:pPr>
            <a:r>
              <a:rPr lang="en-US" sz="1200" dirty="0" smtClean="0"/>
              <a:t>For example law and order falls under the state’s jurisdiction while the nation’s defense is the Centre's responsibility. </a:t>
            </a:r>
          </a:p>
          <a:p>
            <a:pPr marL="257106" indent="-257106">
              <a:buFont typeface="Arial" panose="020B0604020202020204" pitchFamily="34" charset="0"/>
              <a:buChar char="•"/>
            </a:pPr>
            <a:r>
              <a:rPr lang="en-US" sz="1200" dirty="0" smtClean="0"/>
              <a:t>The GST too needs to have clear provisions on what areas the Centre and the state are allowed to collect revenue from taxation to prevent an overlapping</a:t>
            </a:r>
            <a:r>
              <a:rPr lang="en-US" sz="1100" dirty="0" smtClean="0"/>
              <a:t>.</a:t>
            </a:r>
            <a:endParaRPr lang="en-US" sz="1100" dirty="0"/>
          </a:p>
        </p:txBody>
      </p:sp>
      <p:sp>
        <p:nvSpPr>
          <p:cNvPr id="7" name="Chevron 6"/>
          <p:cNvSpPr/>
          <p:nvPr/>
        </p:nvSpPr>
        <p:spPr bwMode="ltGray">
          <a:xfrm>
            <a:off x="2757927" y="2613113"/>
            <a:ext cx="1343814" cy="912278"/>
          </a:xfrm>
          <a:prstGeom prst="chevron">
            <a:avLst>
              <a:gd name="adj" fmla="val 3159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52" err="1">
              <a:solidFill>
                <a:schemeClr val="bg1"/>
              </a:solidFill>
              <a:latin typeface="Georgia" pitchFamily="18" charset="0"/>
            </a:endParaRPr>
          </a:p>
        </p:txBody>
      </p:sp>
      <p:sp>
        <p:nvSpPr>
          <p:cNvPr id="8" name="Pentagon 7"/>
          <p:cNvSpPr/>
          <p:nvPr/>
        </p:nvSpPr>
        <p:spPr bwMode="ltGray">
          <a:xfrm>
            <a:off x="1486704" y="2619332"/>
            <a:ext cx="1375701" cy="906060"/>
          </a:xfrm>
          <a:prstGeom prst="homePlate">
            <a:avLst>
              <a:gd name="adj" fmla="val 31469"/>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52" err="1">
              <a:solidFill>
                <a:schemeClr val="bg1"/>
              </a:solidFill>
              <a:latin typeface="Georgia" pitchFamily="18" charset="0"/>
            </a:endParaRPr>
          </a:p>
        </p:txBody>
      </p:sp>
      <p:sp>
        <p:nvSpPr>
          <p:cNvPr id="9" name="Chevron 8"/>
          <p:cNvSpPr/>
          <p:nvPr/>
        </p:nvSpPr>
        <p:spPr bwMode="ltGray">
          <a:xfrm>
            <a:off x="3997262" y="2613113"/>
            <a:ext cx="1343814" cy="912278"/>
          </a:xfrm>
          <a:prstGeom prst="chevron">
            <a:avLst>
              <a:gd name="adj" fmla="val 31595"/>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52" err="1">
              <a:solidFill>
                <a:schemeClr val="bg1"/>
              </a:solidFill>
              <a:latin typeface="Georgia" pitchFamily="18" charset="0"/>
            </a:endParaRPr>
          </a:p>
        </p:txBody>
      </p:sp>
      <p:sp>
        <p:nvSpPr>
          <p:cNvPr id="10" name="Chevron 9"/>
          <p:cNvSpPr/>
          <p:nvPr/>
        </p:nvSpPr>
        <p:spPr bwMode="ltGray">
          <a:xfrm>
            <a:off x="5236597" y="2613113"/>
            <a:ext cx="1343814" cy="912278"/>
          </a:xfrm>
          <a:prstGeom prst="chevron">
            <a:avLst>
              <a:gd name="adj" fmla="val 3159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52" err="1">
              <a:solidFill>
                <a:schemeClr val="bg1"/>
              </a:solidFill>
              <a:latin typeface="Georgia" pitchFamily="18" charset="0"/>
            </a:endParaRPr>
          </a:p>
        </p:txBody>
      </p:sp>
      <p:sp>
        <p:nvSpPr>
          <p:cNvPr id="11" name="Chevron 10"/>
          <p:cNvSpPr/>
          <p:nvPr/>
        </p:nvSpPr>
        <p:spPr bwMode="ltGray">
          <a:xfrm>
            <a:off x="6475932" y="2613113"/>
            <a:ext cx="1343814" cy="912278"/>
          </a:xfrm>
          <a:prstGeom prst="chevron">
            <a:avLst>
              <a:gd name="adj" fmla="val 31595"/>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52" err="1">
              <a:solidFill>
                <a:schemeClr val="bg1"/>
              </a:solidFill>
              <a:latin typeface="Georgia" pitchFamily="18" charset="0"/>
            </a:endParaRPr>
          </a:p>
        </p:txBody>
      </p:sp>
      <p:sp>
        <p:nvSpPr>
          <p:cNvPr id="12" name="Text Box 6"/>
          <p:cNvSpPr txBox="1">
            <a:spLocks noChangeAspect="1" noChangeArrowheads="1"/>
          </p:cNvSpPr>
          <p:nvPr/>
        </p:nvSpPr>
        <p:spPr bwMode="gray">
          <a:xfrm>
            <a:off x="1613028" y="2838245"/>
            <a:ext cx="974784" cy="446645"/>
          </a:xfrm>
          <a:prstGeom prst="rect">
            <a:avLst/>
          </a:prstGeom>
          <a:noFill/>
          <a:ln w="9525">
            <a:noFill/>
            <a:miter lim="800000"/>
            <a:headEnd/>
            <a:tailEnd/>
          </a:ln>
        </p:spPr>
        <p:txBody>
          <a:bodyPr wrap="square" lIns="61206" tIns="61206" rIns="48964" bIns="61206">
            <a:spAutoFit/>
          </a:bodyPr>
          <a:lstStyle/>
          <a:p>
            <a:pPr defTabSz="545203">
              <a:spcBef>
                <a:spcPct val="20000"/>
              </a:spcBef>
            </a:pPr>
            <a:r>
              <a:rPr lang="de-DE" sz="2099" b="1" i="1" dirty="0">
                <a:solidFill>
                  <a:schemeClr val="bg1"/>
                </a:solidFill>
                <a:latin typeface="+mj-lt"/>
                <a:cs typeface="Arial" charset="0"/>
              </a:rPr>
              <a:t>CGST</a:t>
            </a:r>
            <a:endParaRPr lang="de-DE" sz="952" b="1" i="1" dirty="0">
              <a:solidFill>
                <a:schemeClr val="bg1"/>
              </a:solidFill>
              <a:latin typeface="+mj-lt"/>
              <a:cs typeface="Arial" charset="0"/>
            </a:endParaRPr>
          </a:p>
        </p:txBody>
      </p:sp>
      <p:sp>
        <p:nvSpPr>
          <p:cNvPr id="13" name="Text Box 30"/>
          <p:cNvSpPr txBox="1">
            <a:spLocks noChangeArrowheads="1"/>
          </p:cNvSpPr>
          <p:nvPr/>
        </p:nvSpPr>
        <p:spPr bwMode="gray">
          <a:xfrm>
            <a:off x="3984278" y="1825842"/>
            <a:ext cx="1271775" cy="513853"/>
          </a:xfrm>
          <a:prstGeom prst="rect">
            <a:avLst/>
          </a:prstGeom>
          <a:noFill/>
          <a:ln w="9525">
            <a:noFill/>
            <a:miter lim="800000"/>
            <a:headEnd/>
            <a:tailEnd/>
          </a:ln>
        </p:spPr>
        <p:txBody>
          <a:bodyPr lIns="48964" tIns="0" rIns="0" bIns="0"/>
          <a:lstStyle/>
          <a:p>
            <a:pPr defTabSz="545203">
              <a:spcBef>
                <a:spcPct val="20000"/>
              </a:spcBef>
            </a:pPr>
            <a:r>
              <a:rPr lang="de-DE" sz="1000" dirty="0">
                <a:cs typeface="Arial" charset="0"/>
              </a:rPr>
              <a:t>SGST credit can be utilized </a:t>
            </a:r>
            <a:r>
              <a:rPr lang="de-DE" sz="1000" dirty="0" smtClean="0">
                <a:cs typeface="Arial" charset="0"/>
              </a:rPr>
              <a:t>against SGST and IGST </a:t>
            </a:r>
            <a:r>
              <a:rPr lang="de-DE" sz="1000" dirty="0">
                <a:cs typeface="Arial" charset="0"/>
              </a:rPr>
              <a:t>libality</a:t>
            </a:r>
          </a:p>
        </p:txBody>
      </p:sp>
      <p:sp>
        <p:nvSpPr>
          <p:cNvPr id="14" name="Line 31"/>
          <p:cNvSpPr>
            <a:spLocks noChangeShapeType="1"/>
          </p:cNvSpPr>
          <p:nvPr/>
        </p:nvSpPr>
        <p:spPr bwMode="gray">
          <a:xfrm flipV="1">
            <a:off x="3995558" y="1786931"/>
            <a:ext cx="0" cy="832401"/>
          </a:xfrm>
          <a:prstGeom prst="line">
            <a:avLst/>
          </a:prstGeom>
          <a:noFill/>
          <a:ln w="3175">
            <a:solidFill>
              <a:schemeClr val="accent5"/>
            </a:solidFill>
            <a:round/>
            <a:headEnd/>
            <a:tailEnd/>
          </a:ln>
        </p:spPr>
        <p:txBody>
          <a:bodyPr/>
          <a:lstStyle/>
          <a:p>
            <a:pPr defTabSz="621855">
              <a:defRPr/>
            </a:pPr>
            <a:endParaRPr lang="en-GB" sz="952" kern="0">
              <a:solidFill>
                <a:sysClr val="windowText" lastClr="000000"/>
              </a:solidFill>
            </a:endParaRPr>
          </a:p>
        </p:txBody>
      </p:sp>
      <p:sp>
        <p:nvSpPr>
          <p:cNvPr id="15" name="Line 35"/>
          <p:cNvSpPr>
            <a:spLocks noChangeShapeType="1"/>
          </p:cNvSpPr>
          <p:nvPr/>
        </p:nvSpPr>
        <p:spPr bwMode="gray">
          <a:xfrm flipV="1">
            <a:off x="1485882" y="3578710"/>
            <a:ext cx="0" cy="832401"/>
          </a:xfrm>
          <a:prstGeom prst="line">
            <a:avLst/>
          </a:prstGeom>
          <a:noFill/>
          <a:ln w="3175">
            <a:solidFill>
              <a:schemeClr val="tx2"/>
            </a:solidFill>
            <a:round/>
            <a:headEnd/>
            <a:tailEnd/>
          </a:ln>
        </p:spPr>
        <p:txBody>
          <a:bodyPr lIns="48964"/>
          <a:lstStyle/>
          <a:p>
            <a:pPr defTabSz="621855">
              <a:defRPr/>
            </a:pPr>
            <a:endParaRPr lang="en-GB" sz="952" kern="0">
              <a:solidFill>
                <a:sysClr val="windowText" lastClr="000000"/>
              </a:solidFill>
            </a:endParaRPr>
          </a:p>
        </p:txBody>
      </p:sp>
      <p:sp>
        <p:nvSpPr>
          <p:cNvPr id="16" name="Text Box 36"/>
          <p:cNvSpPr txBox="1">
            <a:spLocks noChangeArrowheads="1"/>
          </p:cNvSpPr>
          <p:nvPr/>
        </p:nvSpPr>
        <p:spPr bwMode="gray">
          <a:xfrm>
            <a:off x="1485883" y="3920993"/>
            <a:ext cx="1276093" cy="520875"/>
          </a:xfrm>
          <a:prstGeom prst="rect">
            <a:avLst/>
          </a:prstGeom>
          <a:noFill/>
          <a:ln w="9525">
            <a:noFill/>
            <a:miter lim="800000"/>
            <a:headEnd/>
            <a:tailEnd/>
          </a:ln>
        </p:spPr>
        <p:txBody>
          <a:bodyPr lIns="48964" tIns="0" rIns="0" bIns="0"/>
          <a:lstStyle/>
          <a:p>
            <a:pPr defTabSz="545203">
              <a:spcBef>
                <a:spcPct val="20000"/>
              </a:spcBef>
            </a:pPr>
            <a:r>
              <a:rPr lang="de-DE" sz="952" dirty="0">
                <a:latin typeface="+mj-lt"/>
                <a:cs typeface="Arial" charset="0"/>
              </a:rPr>
              <a:t>CGST credit can be utilized </a:t>
            </a:r>
            <a:r>
              <a:rPr lang="de-DE" sz="952" dirty="0" smtClean="0">
                <a:latin typeface="+mj-lt"/>
                <a:cs typeface="Arial" charset="0"/>
              </a:rPr>
              <a:t>against </a:t>
            </a:r>
            <a:r>
              <a:rPr lang="de-DE" sz="1000" dirty="0" smtClean="0">
                <a:latin typeface="+mj-lt"/>
                <a:cs typeface="Arial" charset="0"/>
              </a:rPr>
              <a:t>CGST and IGST</a:t>
            </a:r>
            <a:r>
              <a:rPr lang="de-DE" sz="952" dirty="0" smtClean="0">
                <a:latin typeface="+mj-lt"/>
                <a:cs typeface="Arial" charset="0"/>
              </a:rPr>
              <a:t> </a:t>
            </a:r>
            <a:r>
              <a:rPr lang="de-DE" sz="952" dirty="0">
                <a:latin typeface="+mj-lt"/>
                <a:cs typeface="Arial" charset="0"/>
              </a:rPr>
              <a:t>libality</a:t>
            </a:r>
          </a:p>
        </p:txBody>
      </p:sp>
      <p:sp>
        <p:nvSpPr>
          <p:cNvPr id="17" name="Text Box 37"/>
          <p:cNvSpPr txBox="1">
            <a:spLocks noChangeArrowheads="1"/>
          </p:cNvSpPr>
          <p:nvPr/>
        </p:nvSpPr>
        <p:spPr bwMode="gray">
          <a:xfrm>
            <a:off x="6475559" y="3725247"/>
            <a:ext cx="1279333" cy="685863"/>
          </a:xfrm>
          <a:prstGeom prst="rect">
            <a:avLst/>
          </a:prstGeom>
          <a:noFill/>
          <a:ln w="9525">
            <a:noFill/>
            <a:miter lim="800000"/>
            <a:headEnd/>
            <a:tailEnd/>
          </a:ln>
        </p:spPr>
        <p:txBody>
          <a:bodyPr lIns="48964" tIns="0" rIns="0" bIns="0"/>
          <a:lstStyle/>
          <a:p>
            <a:pPr defTabSz="545203">
              <a:spcBef>
                <a:spcPct val="20000"/>
              </a:spcBef>
            </a:pPr>
            <a:r>
              <a:rPr lang="de-DE" sz="1000" dirty="0" smtClean="0">
                <a:latin typeface="+mj-lt"/>
                <a:cs typeface="Arial" charset="0"/>
              </a:rPr>
              <a:t>IGST credit can be first utilized against IGST liability. The remaining IGST credit can be used against CGST liability and then against SGST liability</a:t>
            </a:r>
          </a:p>
        </p:txBody>
      </p:sp>
      <p:sp>
        <p:nvSpPr>
          <p:cNvPr id="18" name="Line 38"/>
          <p:cNvSpPr>
            <a:spLocks noChangeShapeType="1"/>
          </p:cNvSpPr>
          <p:nvPr/>
        </p:nvSpPr>
        <p:spPr bwMode="gray">
          <a:xfrm flipV="1">
            <a:off x="6475559" y="3578710"/>
            <a:ext cx="0" cy="832401"/>
          </a:xfrm>
          <a:prstGeom prst="line">
            <a:avLst/>
          </a:prstGeom>
          <a:noFill/>
          <a:ln w="3175">
            <a:solidFill>
              <a:schemeClr val="accent3"/>
            </a:solidFill>
            <a:round/>
            <a:headEnd/>
            <a:tailEnd/>
          </a:ln>
        </p:spPr>
        <p:txBody>
          <a:bodyPr/>
          <a:lstStyle/>
          <a:p>
            <a:pPr defTabSz="621855">
              <a:defRPr/>
            </a:pPr>
            <a:endParaRPr lang="en-GB" sz="952" kern="0">
              <a:solidFill>
                <a:sysClr val="windowText" lastClr="000000"/>
              </a:solidFill>
            </a:endParaRPr>
          </a:p>
        </p:txBody>
      </p:sp>
      <p:sp>
        <p:nvSpPr>
          <p:cNvPr id="19" name="Text Box 6"/>
          <p:cNvSpPr txBox="1">
            <a:spLocks noChangeAspect="1" noChangeArrowheads="1"/>
          </p:cNvSpPr>
          <p:nvPr/>
        </p:nvSpPr>
        <p:spPr bwMode="gray">
          <a:xfrm>
            <a:off x="4286220" y="2845908"/>
            <a:ext cx="974784" cy="446645"/>
          </a:xfrm>
          <a:prstGeom prst="rect">
            <a:avLst/>
          </a:prstGeom>
          <a:noFill/>
          <a:ln w="9525">
            <a:noFill/>
            <a:miter lim="800000"/>
            <a:headEnd/>
            <a:tailEnd/>
          </a:ln>
        </p:spPr>
        <p:txBody>
          <a:bodyPr wrap="square" lIns="61206" tIns="61206" rIns="48964" bIns="61206">
            <a:spAutoFit/>
          </a:bodyPr>
          <a:lstStyle/>
          <a:p>
            <a:pPr defTabSz="545203">
              <a:spcBef>
                <a:spcPct val="20000"/>
              </a:spcBef>
            </a:pPr>
            <a:r>
              <a:rPr lang="de-DE" sz="2099" b="1" i="1" dirty="0">
                <a:solidFill>
                  <a:schemeClr val="bg1"/>
                </a:solidFill>
                <a:latin typeface="+mj-lt"/>
                <a:cs typeface="Arial" charset="0"/>
              </a:rPr>
              <a:t>SGST</a:t>
            </a:r>
            <a:endParaRPr lang="de-DE" sz="952" b="1" i="1" dirty="0">
              <a:solidFill>
                <a:schemeClr val="bg1"/>
              </a:solidFill>
              <a:latin typeface="+mj-lt"/>
              <a:cs typeface="Arial" charset="0"/>
            </a:endParaRPr>
          </a:p>
        </p:txBody>
      </p:sp>
      <p:sp>
        <p:nvSpPr>
          <p:cNvPr id="20" name="Text Box 6"/>
          <p:cNvSpPr txBox="1">
            <a:spLocks noChangeAspect="1" noChangeArrowheads="1"/>
          </p:cNvSpPr>
          <p:nvPr/>
        </p:nvSpPr>
        <p:spPr bwMode="gray">
          <a:xfrm>
            <a:off x="6816065" y="2838245"/>
            <a:ext cx="974784" cy="446645"/>
          </a:xfrm>
          <a:prstGeom prst="rect">
            <a:avLst/>
          </a:prstGeom>
          <a:noFill/>
          <a:ln w="9525">
            <a:noFill/>
            <a:miter lim="800000"/>
            <a:headEnd/>
            <a:tailEnd/>
          </a:ln>
        </p:spPr>
        <p:txBody>
          <a:bodyPr wrap="square" lIns="61206" tIns="61206" rIns="48964" bIns="61206">
            <a:spAutoFit/>
          </a:bodyPr>
          <a:lstStyle/>
          <a:p>
            <a:pPr defTabSz="545203">
              <a:spcBef>
                <a:spcPct val="20000"/>
              </a:spcBef>
            </a:pPr>
            <a:r>
              <a:rPr lang="de-DE" sz="2099" b="1" i="1" dirty="0">
                <a:solidFill>
                  <a:schemeClr val="bg1"/>
                </a:solidFill>
                <a:latin typeface="+mj-lt"/>
                <a:cs typeface="Arial" charset="0"/>
              </a:rPr>
              <a:t>IGST</a:t>
            </a:r>
            <a:endParaRPr lang="de-DE" sz="952" b="1" i="1" dirty="0">
              <a:solidFill>
                <a:schemeClr val="bg1"/>
              </a:solidFill>
              <a:latin typeface="+mj-lt"/>
              <a:cs typeface="Arial" charset="0"/>
            </a:endParaRPr>
          </a:p>
        </p:txBody>
      </p:sp>
      <p:sp>
        <p:nvSpPr>
          <p:cNvPr id="21" name="Title 1"/>
          <p:cNvSpPr txBox="1">
            <a:spLocks/>
          </p:cNvSpPr>
          <p:nvPr/>
        </p:nvSpPr>
        <p:spPr>
          <a:xfrm>
            <a:off x="278100" y="40697"/>
            <a:ext cx="8229600" cy="606392"/>
          </a:xfrm>
          <a:prstGeom prst="rect">
            <a:avLst/>
          </a:prstGeom>
        </p:spPr>
        <p:txBody>
          <a:bodyPr vert="horz" lIns="91440" tIns="45720" rIns="91440" bIns="45720" rtlCol="0" anchor="ctr">
            <a:normAutofit fontScale="97500"/>
          </a:bodyPr>
          <a:lstStyle>
            <a:lvl1pPr algn="l" defTabSz="342900" rtl="0" eaLnBrk="1" latinLnBrk="0" hangingPunct="1">
              <a:spcBef>
                <a:spcPct val="0"/>
              </a:spcBef>
              <a:buNone/>
              <a:defRPr sz="2400" kern="1200">
                <a:solidFill>
                  <a:srgbClr val="FFFFFF"/>
                </a:solidFill>
                <a:latin typeface="+mj-lt"/>
                <a:ea typeface="+mj-ea"/>
                <a:cs typeface="+mj-cs"/>
              </a:defRPr>
            </a:lvl1pPr>
          </a:lstStyle>
          <a:p>
            <a:r>
              <a:rPr lang="en-US" b="1" dirty="0"/>
              <a:t>What are CGST, SGST and IGST?</a:t>
            </a:r>
          </a:p>
        </p:txBody>
      </p:sp>
    </p:spTree>
    <p:extLst>
      <p:ext uri="{BB962C8B-B14F-4D97-AF65-F5344CB8AC3E}">
        <p14:creationId xmlns:p14="http://schemas.microsoft.com/office/powerpoint/2010/main" val="295564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514350"/>
            <a:ext cx="8077200" cy="685800"/>
          </a:xfrm>
        </p:spPr>
        <p:txBody>
          <a:bodyPr>
            <a:normAutofit/>
          </a:bodyPr>
          <a:lstStyle/>
          <a:p>
            <a:r>
              <a:rPr lang="en-US" sz="1500" dirty="0"/>
              <a:t>Taxes subsumed in IGST</a:t>
            </a:r>
            <a:r>
              <a:rPr lang="en-US" dirty="0"/>
              <a:t/>
            </a:r>
            <a:br>
              <a:rPr lang="en-US" dirty="0"/>
            </a:br>
            <a:endParaRPr lang="en-US" dirty="0"/>
          </a:p>
        </p:txBody>
      </p:sp>
      <p:sp>
        <p:nvSpPr>
          <p:cNvPr id="5" name="Text Placeholder 4"/>
          <p:cNvSpPr txBox="1">
            <a:spLocks/>
          </p:cNvSpPr>
          <p:nvPr/>
        </p:nvSpPr>
        <p:spPr>
          <a:xfrm>
            <a:off x="422478" y="1040293"/>
            <a:ext cx="4036976" cy="2494193"/>
          </a:xfrm>
          <a:prstGeom prst="rect">
            <a:avLst/>
          </a:prstGeom>
        </p:spPr>
        <p:txBody>
          <a:bodyPr/>
          <a:lstStyle>
            <a:lvl1pPr marL="257175" indent="-257175" algn="l" defTabSz="3429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lumMod val="75000"/>
                    <a:lumOff val="25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06" indent="-257106">
              <a:buFont typeface="Arial" panose="020B0604020202020204" pitchFamily="34" charset="0"/>
              <a:buChar char="•"/>
            </a:pPr>
            <a:r>
              <a:rPr lang="en-US" sz="1200" dirty="0" smtClean="0"/>
              <a:t>The Central GST or CGST is the areas where the Centre has the powers and State GST where the State has taxation capabilities. </a:t>
            </a:r>
          </a:p>
          <a:p>
            <a:pPr marL="257106" indent="-257106">
              <a:buFont typeface="Arial" panose="020B0604020202020204" pitchFamily="34" charset="0"/>
              <a:buChar char="•"/>
            </a:pPr>
            <a:r>
              <a:rPr lang="en-US" sz="1200" dirty="0" smtClean="0"/>
              <a:t>The IGST or Integrated GST is for movement of goods within the states of the Indian union. This will be collected by the union however will be transferred over to the states. </a:t>
            </a:r>
          </a:p>
          <a:p>
            <a:pPr marL="257106" indent="-257106">
              <a:buFont typeface="Arial" panose="020B0604020202020204" pitchFamily="34" charset="0"/>
              <a:buChar char="•"/>
            </a:pPr>
            <a:r>
              <a:rPr lang="en-IN" sz="1200" dirty="0"/>
              <a:t>In case of cross-border transactions, where the supplier is located in India and the place of supply of goods/services is outside India, the transaction shall be treated as supply in the course of inter-state trade or commerce and accordingly, IGST is to be charged on the </a:t>
            </a:r>
            <a:r>
              <a:rPr lang="en-IN" sz="1200" dirty="0" smtClean="0"/>
              <a:t>same</a:t>
            </a:r>
          </a:p>
          <a:p>
            <a:pPr marL="257106" indent="-257106">
              <a:buFont typeface="Arial" panose="020B0604020202020204" pitchFamily="34" charset="0"/>
              <a:buChar char="•"/>
            </a:pPr>
            <a:r>
              <a:rPr lang="en-IN" sz="1200" dirty="0"/>
              <a:t>However, where such supply qualifies as export of goods/ services i.e., zero rated supply, upon fulfilment of the prescribed conditions, no IGST would be applicable on the </a:t>
            </a:r>
            <a:r>
              <a:rPr lang="en-IN" sz="1200" dirty="0" smtClean="0"/>
              <a:t>same</a:t>
            </a:r>
            <a:endParaRPr lang="en-US" sz="900" dirty="0" smtClean="0"/>
          </a:p>
          <a:p>
            <a:pPr marL="257106"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smtClean="0"/>
          </a:p>
          <a:p>
            <a:pPr marL="51421" indent="-257106">
              <a:buFont typeface="Arial" panose="020B0604020202020204" pitchFamily="34" charset="0"/>
              <a:buChar char="•"/>
            </a:pPr>
            <a:endParaRPr lang="en-US" sz="900" dirty="0"/>
          </a:p>
        </p:txBody>
      </p:sp>
      <p:sp>
        <p:nvSpPr>
          <p:cNvPr id="7" name="Rectangle 6"/>
          <p:cNvSpPr/>
          <p:nvPr/>
        </p:nvSpPr>
        <p:spPr>
          <a:xfrm>
            <a:off x="4902449" y="2134497"/>
            <a:ext cx="2520674" cy="933355"/>
          </a:xfrm>
          <a:prstGeom prst="rect">
            <a:avLst/>
          </a:prstGeom>
          <a:solidFill>
            <a:srgbClr val="EAE8E2"/>
          </a:solidFill>
          <a:ln w="25400" cap="flat" cmpd="sng" algn="ctr">
            <a:noFill/>
            <a:prstDash val="solid"/>
          </a:ln>
          <a:effectLst/>
        </p:spPr>
        <p:txBody>
          <a:bodyPr lIns="40489" tIns="40489" rIns="40489" bIns="40489" rtlCol="0" anchor="ctr"/>
          <a:lstStyle/>
          <a:p>
            <a:pPr algn="ctr" defTabSz="780591" fontAlgn="base">
              <a:spcBef>
                <a:spcPct val="0"/>
              </a:spcBef>
              <a:spcAft>
                <a:spcPct val="0"/>
              </a:spcAft>
              <a:defRPr/>
            </a:pPr>
            <a:r>
              <a:rPr lang="en-US" sz="3299" b="1" kern="0" dirty="0">
                <a:solidFill>
                  <a:srgbClr val="FF0000"/>
                </a:solidFill>
                <a:latin typeface="Georgia"/>
              </a:rPr>
              <a:t>IGST</a:t>
            </a:r>
          </a:p>
        </p:txBody>
      </p:sp>
      <p:grpSp>
        <p:nvGrpSpPr>
          <p:cNvPr id="8" name="Group 7"/>
          <p:cNvGrpSpPr/>
          <p:nvPr/>
        </p:nvGrpSpPr>
        <p:grpSpPr>
          <a:xfrm rot="10800000">
            <a:off x="5023548" y="2837077"/>
            <a:ext cx="2386877" cy="1506411"/>
            <a:chOff x="3402220" y="5930433"/>
            <a:chExt cx="2827718" cy="1709392"/>
          </a:xfrm>
          <a:solidFill>
            <a:schemeClr val="accent5"/>
          </a:solidFill>
        </p:grpSpPr>
        <p:sp>
          <p:nvSpPr>
            <p:cNvPr id="9" name="Freeform 8"/>
            <p:cNvSpPr>
              <a:spLocks/>
            </p:cNvSpPr>
            <p:nvPr/>
          </p:nvSpPr>
          <p:spPr bwMode="auto">
            <a:xfrm rot="5400000">
              <a:off x="3024677" y="6307977"/>
              <a:ext cx="1393779" cy="638693"/>
            </a:xfrm>
            <a:custGeom>
              <a:avLst/>
              <a:gdLst/>
              <a:ahLst/>
              <a:cxnLst>
                <a:cxn ang="0">
                  <a:pos x="1503" y="275"/>
                </a:cxn>
                <a:cxn ang="0">
                  <a:pos x="1503" y="635"/>
                </a:cxn>
                <a:cxn ang="0">
                  <a:pos x="1827" y="0"/>
                </a:cxn>
                <a:cxn ang="0">
                  <a:pos x="0" y="0"/>
                </a:cxn>
                <a:cxn ang="0">
                  <a:pos x="0" y="275"/>
                </a:cxn>
                <a:cxn ang="0">
                  <a:pos x="1503" y="275"/>
                </a:cxn>
              </a:cxnLst>
              <a:rect l="0" t="0" r="r" b="b"/>
              <a:pathLst>
                <a:path w="1828" h="636">
                  <a:moveTo>
                    <a:pt x="1503" y="275"/>
                  </a:moveTo>
                  <a:lnTo>
                    <a:pt x="1503" y="635"/>
                  </a:lnTo>
                  <a:lnTo>
                    <a:pt x="1827" y="0"/>
                  </a:lnTo>
                  <a:lnTo>
                    <a:pt x="0" y="0"/>
                  </a:lnTo>
                  <a:lnTo>
                    <a:pt x="0" y="275"/>
                  </a:lnTo>
                  <a:lnTo>
                    <a:pt x="1503" y="275"/>
                  </a:lnTo>
                </a:path>
              </a:pathLst>
            </a:custGeom>
            <a:grpFill/>
            <a:ln w="12700" cap="rnd" cmpd="sng">
              <a:no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fontAlgn="base">
                <a:spcBef>
                  <a:spcPct val="0"/>
                </a:spcBef>
                <a:spcAft>
                  <a:spcPts val="675"/>
                </a:spcAft>
                <a:defRPr/>
              </a:pPr>
              <a:endParaRPr lang="en-US" sz="900" dirty="0">
                <a:solidFill>
                  <a:srgbClr val="000000"/>
                </a:solidFill>
                <a:latin typeface="Georgia"/>
              </a:endParaRPr>
            </a:p>
          </p:txBody>
        </p:sp>
        <p:sp>
          <p:nvSpPr>
            <p:cNvPr id="10" name="Freeform 9"/>
            <p:cNvSpPr>
              <a:spLocks/>
            </p:cNvSpPr>
            <p:nvPr/>
          </p:nvSpPr>
          <p:spPr bwMode="auto">
            <a:xfrm rot="5400000">
              <a:off x="5214852" y="6309127"/>
              <a:ext cx="1393779" cy="636392"/>
            </a:xfrm>
            <a:custGeom>
              <a:avLst/>
              <a:gdLst/>
              <a:ahLst/>
              <a:cxnLst>
                <a:cxn ang="0">
                  <a:pos x="1503" y="358"/>
                </a:cxn>
                <a:cxn ang="0">
                  <a:pos x="1503" y="0"/>
                </a:cxn>
                <a:cxn ang="0">
                  <a:pos x="1827" y="634"/>
                </a:cxn>
                <a:cxn ang="0">
                  <a:pos x="0" y="634"/>
                </a:cxn>
                <a:cxn ang="0">
                  <a:pos x="0" y="358"/>
                </a:cxn>
                <a:cxn ang="0">
                  <a:pos x="1503" y="358"/>
                </a:cxn>
              </a:cxnLst>
              <a:rect l="0" t="0" r="r" b="b"/>
              <a:pathLst>
                <a:path w="1828" h="635">
                  <a:moveTo>
                    <a:pt x="1503" y="358"/>
                  </a:moveTo>
                  <a:lnTo>
                    <a:pt x="1503" y="0"/>
                  </a:lnTo>
                  <a:lnTo>
                    <a:pt x="1827" y="634"/>
                  </a:lnTo>
                  <a:lnTo>
                    <a:pt x="0" y="634"/>
                  </a:lnTo>
                  <a:lnTo>
                    <a:pt x="0" y="358"/>
                  </a:lnTo>
                  <a:lnTo>
                    <a:pt x="1503" y="358"/>
                  </a:lnTo>
                </a:path>
              </a:pathLst>
            </a:custGeom>
            <a:grpFill/>
            <a:ln w="12700" cap="rnd" cmpd="sng">
              <a:no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fontAlgn="base">
                <a:spcBef>
                  <a:spcPct val="0"/>
                </a:spcBef>
                <a:spcAft>
                  <a:spcPts val="675"/>
                </a:spcAft>
                <a:defRPr/>
              </a:pPr>
              <a:endParaRPr lang="en-US" sz="900" dirty="0">
                <a:solidFill>
                  <a:srgbClr val="000000"/>
                </a:solidFill>
                <a:latin typeface="Georgia"/>
              </a:endParaRPr>
            </a:p>
          </p:txBody>
        </p:sp>
        <p:sp>
          <p:nvSpPr>
            <p:cNvPr id="11" name="Freeform 10"/>
            <p:cNvSpPr>
              <a:spLocks/>
            </p:cNvSpPr>
            <p:nvPr/>
          </p:nvSpPr>
          <p:spPr bwMode="auto">
            <a:xfrm rot="5400000">
              <a:off x="3478414" y="6542653"/>
              <a:ext cx="1545138" cy="322101"/>
            </a:xfrm>
            <a:custGeom>
              <a:avLst/>
              <a:gdLst>
                <a:gd name="connsiteX0" fmla="*/ 0 w 10505"/>
                <a:gd name="connsiteY0" fmla="*/ 63 h 10032"/>
                <a:gd name="connsiteX1" fmla="*/ 9622 w 10505"/>
                <a:gd name="connsiteY1" fmla="*/ 63 h 10032"/>
                <a:gd name="connsiteX2" fmla="*/ 10505 w 10505"/>
                <a:gd name="connsiteY2" fmla="*/ 0 h 10032"/>
                <a:gd name="connsiteX3" fmla="*/ 9606 w 10505"/>
                <a:gd name="connsiteY3" fmla="*/ 10032 h 10032"/>
                <a:gd name="connsiteX4" fmla="*/ 0 w 10505"/>
                <a:gd name="connsiteY4" fmla="*/ 10001 h 10032"/>
                <a:gd name="connsiteX5" fmla="*/ 0 w 10505"/>
                <a:gd name="connsiteY5" fmla="*/ 63 h 1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5" h="10032">
                  <a:moveTo>
                    <a:pt x="0" y="63"/>
                  </a:moveTo>
                  <a:lnTo>
                    <a:pt x="9622" y="63"/>
                  </a:lnTo>
                  <a:lnTo>
                    <a:pt x="10505" y="0"/>
                  </a:lnTo>
                  <a:cubicBezTo>
                    <a:pt x="10205" y="3344"/>
                    <a:pt x="9906" y="6688"/>
                    <a:pt x="9606" y="10032"/>
                  </a:cubicBezTo>
                  <a:lnTo>
                    <a:pt x="0" y="10001"/>
                  </a:lnTo>
                  <a:lnTo>
                    <a:pt x="0" y="63"/>
                  </a:lnTo>
                </a:path>
              </a:pathLst>
            </a:custGeom>
            <a:grpFill/>
            <a:ln w="12700" cap="rnd" cmpd="sng">
              <a:no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fontAlgn="base">
                <a:spcBef>
                  <a:spcPct val="0"/>
                </a:spcBef>
                <a:spcAft>
                  <a:spcPts val="675"/>
                </a:spcAft>
                <a:defRPr/>
              </a:pPr>
              <a:endParaRPr lang="en-US" sz="900" dirty="0">
                <a:solidFill>
                  <a:srgbClr val="000000"/>
                </a:solidFill>
                <a:latin typeface="Georgia"/>
              </a:endParaRPr>
            </a:p>
          </p:txBody>
        </p:sp>
        <p:sp>
          <p:nvSpPr>
            <p:cNvPr id="12" name="Freeform 11"/>
            <p:cNvSpPr>
              <a:spLocks/>
            </p:cNvSpPr>
            <p:nvPr/>
          </p:nvSpPr>
          <p:spPr bwMode="auto">
            <a:xfrm rot="16200000" flipH="1">
              <a:off x="4602548" y="6542653"/>
              <a:ext cx="1545138" cy="322101"/>
            </a:xfrm>
            <a:custGeom>
              <a:avLst/>
              <a:gdLst>
                <a:gd name="connsiteX0" fmla="*/ 0 w 10505"/>
                <a:gd name="connsiteY0" fmla="*/ 63 h 10032"/>
                <a:gd name="connsiteX1" fmla="*/ 9622 w 10505"/>
                <a:gd name="connsiteY1" fmla="*/ 63 h 10032"/>
                <a:gd name="connsiteX2" fmla="*/ 10505 w 10505"/>
                <a:gd name="connsiteY2" fmla="*/ 0 h 10032"/>
                <a:gd name="connsiteX3" fmla="*/ 9606 w 10505"/>
                <a:gd name="connsiteY3" fmla="*/ 10032 h 10032"/>
                <a:gd name="connsiteX4" fmla="*/ 0 w 10505"/>
                <a:gd name="connsiteY4" fmla="*/ 10001 h 10032"/>
                <a:gd name="connsiteX5" fmla="*/ 0 w 10505"/>
                <a:gd name="connsiteY5" fmla="*/ 63 h 1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5" h="10032">
                  <a:moveTo>
                    <a:pt x="0" y="63"/>
                  </a:moveTo>
                  <a:lnTo>
                    <a:pt x="9622" y="63"/>
                  </a:lnTo>
                  <a:lnTo>
                    <a:pt x="10505" y="0"/>
                  </a:lnTo>
                  <a:cubicBezTo>
                    <a:pt x="10205" y="3344"/>
                    <a:pt x="9906" y="6688"/>
                    <a:pt x="9606" y="10032"/>
                  </a:cubicBezTo>
                  <a:lnTo>
                    <a:pt x="0" y="10001"/>
                  </a:lnTo>
                  <a:lnTo>
                    <a:pt x="0" y="63"/>
                  </a:lnTo>
                </a:path>
              </a:pathLst>
            </a:custGeom>
            <a:grpFill/>
            <a:ln w="12700" cap="rnd" cmpd="sng">
              <a:no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fontAlgn="base">
                <a:spcBef>
                  <a:spcPct val="0"/>
                </a:spcBef>
                <a:spcAft>
                  <a:spcPts val="675"/>
                </a:spcAft>
                <a:defRPr/>
              </a:pPr>
              <a:endParaRPr lang="en-US" sz="900" dirty="0">
                <a:solidFill>
                  <a:srgbClr val="000000"/>
                </a:solidFill>
                <a:latin typeface="Georgia"/>
              </a:endParaRPr>
            </a:p>
          </p:txBody>
        </p:sp>
        <p:sp>
          <p:nvSpPr>
            <p:cNvPr id="13" name="Freeform 12"/>
            <p:cNvSpPr>
              <a:spLocks/>
            </p:cNvSpPr>
            <p:nvPr/>
          </p:nvSpPr>
          <p:spPr bwMode="auto">
            <a:xfrm rot="5400000">
              <a:off x="3773234" y="6624079"/>
              <a:ext cx="1709390" cy="322101"/>
            </a:xfrm>
            <a:custGeom>
              <a:avLst/>
              <a:gdLst>
                <a:gd name="connsiteX0" fmla="*/ 0 w 10505"/>
                <a:gd name="connsiteY0" fmla="*/ 63 h 10032"/>
                <a:gd name="connsiteX1" fmla="*/ 9622 w 10505"/>
                <a:gd name="connsiteY1" fmla="*/ 63 h 10032"/>
                <a:gd name="connsiteX2" fmla="*/ 10505 w 10505"/>
                <a:gd name="connsiteY2" fmla="*/ 0 h 10032"/>
                <a:gd name="connsiteX3" fmla="*/ 9606 w 10505"/>
                <a:gd name="connsiteY3" fmla="*/ 10032 h 10032"/>
                <a:gd name="connsiteX4" fmla="*/ 0 w 10505"/>
                <a:gd name="connsiteY4" fmla="*/ 10001 h 10032"/>
                <a:gd name="connsiteX5" fmla="*/ 0 w 10505"/>
                <a:gd name="connsiteY5" fmla="*/ 63 h 1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5" h="10032">
                  <a:moveTo>
                    <a:pt x="0" y="63"/>
                  </a:moveTo>
                  <a:lnTo>
                    <a:pt x="9622" y="63"/>
                  </a:lnTo>
                  <a:lnTo>
                    <a:pt x="10505" y="0"/>
                  </a:lnTo>
                  <a:cubicBezTo>
                    <a:pt x="10205" y="3344"/>
                    <a:pt x="9906" y="6688"/>
                    <a:pt x="9606" y="10032"/>
                  </a:cubicBezTo>
                  <a:lnTo>
                    <a:pt x="0" y="10001"/>
                  </a:lnTo>
                  <a:lnTo>
                    <a:pt x="0" y="63"/>
                  </a:lnTo>
                </a:path>
              </a:pathLst>
            </a:custGeom>
            <a:grpFill/>
            <a:ln w="12700" cap="rnd" cmpd="sng">
              <a:no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fontAlgn="base">
                <a:spcBef>
                  <a:spcPct val="0"/>
                </a:spcBef>
                <a:spcAft>
                  <a:spcPts val="675"/>
                </a:spcAft>
                <a:defRPr/>
              </a:pPr>
              <a:endParaRPr lang="en-US" sz="900" dirty="0">
                <a:solidFill>
                  <a:srgbClr val="000000"/>
                </a:solidFill>
                <a:latin typeface="Georgia"/>
              </a:endParaRPr>
            </a:p>
          </p:txBody>
        </p:sp>
        <p:sp>
          <p:nvSpPr>
            <p:cNvPr id="14" name="Freeform 13"/>
            <p:cNvSpPr>
              <a:spLocks/>
            </p:cNvSpPr>
            <p:nvPr/>
          </p:nvSpPr>
          <p:spPr bwMode="auto">
            <a:xfrm rot="16200000" flipH="1">
              <a:off x="4153123" y="6624079"/>
              <a:ext cx="1709390" cy="322101"/>
            </a:xfrm>
            <a:custGeom>
              <a:avLst/>
              <a:gdLst>
                <a:gd name="connsiteX0" fmla="*/ 0 w 10505"/>
                <a:gd name="connsiteY0" fmla="*/ 63 h 10032"/>
                <a:gd name="connsiteX1" fmla="*/ 9622 w 10505"/>
                <a:gd name="connsiteY1" fmla="*/ 63 h 10032"/>
                <a:gd name="connsiteX2" fmla="*/ 10505 w 10505"/>
                <a:gd name="connsiteY2" fmla="*/ 0 h 10032"/>
                <a:gd name="connsiteX3" fmla="*/ 9606 w 10505"/>
                <a:gd name="connsiteY3" fmla="*/ 10032 h 10032"/>
                <a:gd name="connsiteX4" fmla="*/ 0 w 10505"/>
                <a:gd name="connsiteY4" fmla="*/ 10001 h 10032"/>
                <a:gd name="connsiteX5" fmla="*/ 0 w 10505"/>
                <a:gd name="connsiteY5" fmla="*/ 63 h 1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5" h="10032">
                  <a:moveTo>
                    <a:pt x="0" y="63"/>
                  </a:moveTo>
                  <a:lnTo>
                    <a:pt x="9622" y="63"/>
                  </a:lnTo>
                  <a:lnTo>
                    <a:pt x="10505" y="0"/>
                  </a:lnTo>
                  <a:cubicBezTo>
                    <a:pt x="10205" y="3344"/>
                    <a:pt x="9906" y="6688"/>
                    <a:pt x="9606" y="10032"/>
                  </a:cubicBezTo>
                  <a:lnTo>
                    <a:pt x="0" y="10001"/>
                  </a:lnTo>
                  <a:lnTo>
                    <a:pt x="0" y="63"/>
                  </a:lnTo>
                </a:path>
              </a:pathLst>
            </a:custGeom>
            <a:grpFill/>
            <a:ln w="12700" cap="rnd" cmpd="sng">
              <a:no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fontAlgn="base">
                <a:spcBef>
                  <a:spcPct val="0"/>
                </a:spcBef>
                <a:spcAft>
                  <a:spcPts val="675"/>
                </a:spcAft>
                <a:defRPr/>
              </a:pPr>
              <a:endParaRPr lang="en-US" sz="900" dirty="0">
                <a:solidFill>
                  <a:srgbClr val="000000"/>
                </a:solidFill>
                <a:latin typeface="Georgia"/>
              </a:endParaRPr>
            </a:p>
          </p:txBody>
        </p:sp>
      </p:grpSp>
      <p:sp>
        <p:nvSpPr>
          <p:cNvPr id="15" name="Content Placeholder 16"/>
          <p:cNvSpPr txBox="1">
            <a:spLocks/>
          </p:cNvSpPr>
          <p:nvPr/>
        </p:nvSpPr>
        <p:spPr bwMode="auto">
          <a:xfrm rot="16200000">
            <a:off x="4896300" y="3712660"/>
            <a:ext cx="1082943" cy="156848"/>
          </a:xfrm>
          <a:prstGeom prst="rect">
            <a:avLst/>
          </a:prstGeom>
          <a:noFill/>
          <a:ln w="0">
            <a:noFill/>
            <a:miter lim="800000"/>
            <a:headEnd/>
            <a:tailEnd/>
          </a:ln>
        </p:spPr>
        <p:txBody>
          <a:bodyPr lIns="53969" tIns="53969" rIns="53969" bIns="53969" anchor="ctr"/>
          <a:lstStyle/>
          <a:p>
            <a:pPr defTabSz="781708">
              <a:spcAft>
                <a:spcPts val="450"/>
              </a:spcAft>
              <a:defRPr/>
            </a:pPr>
            <a:endParaRPr lang="en-US" sz="787" b="1" dirty="0">
              <a:solidFill>
                <a:srgbClr val="FFFFFF"/>
              </a:solidFill>
              <a:latin typeface="Georgia"/>
            </a:endParaRPr>
          </a:p>
        </p:txBody>
      </p:sp>
      <p:sp>
        <p:nvSpPr>
          <p:cNvPr id="16" name="Content Placeholder 16"/>
          <p:cNvSpPr txBox="1">
            <a:spLocks/>
          </p:cNvSpPr>
          <p:nvPr/>
        </p:nvSpPr>
        <p:spPr bwMode="auto">
          <a:xfrm rot="16200000">
            <a:off x="5135872" y="3622682"/>
            <a:ext cx="1223378" cy="196371"/>
          </a:xfrm>
          <a:prstGeom prst="rect">
            <a:avLst/>
          </a:prstGeom>
          <a:noFill/>
          <a:ln w="0">
            <a:noFill/>
            <a:miter lim="800000"/>
            <a:headEnd/>
            <a:tailEnd/>
          </a:ln>
        </p:spPr>
        <p:txBody>
          <a:bodyPr lIns="53969" tIns="53969" rIns="53969" bIns="53969" anchor="ctr"/>
          <a:lstStyle/>
          <a:p>
            <a:pPr defTabSz="781708">
              <a:spcAft>
                <a:spcPts val="450"/>
              </a:spcAft>
              <a:defRPr/>
            </a:pPr>
            <a:endParaRPr lang="en-US" sz="787" b="1" dirty="0">
              <a:solidFill>
                <a:srgbClr val="FFFFFF"/>
              </a:solidFill>
              <a:latin typeface="Georgia"/>
            </a:endParaRPr>
          </a:p>
        </p:txBody>
      </p:sp>
      <p:sp>
        <p:nvSpPr>
          <p:cNvPr id="17" name="Content Placeholder 16"/>
          <p:cNvSpPr txBox="1">
            <a:spLocks/>
          </p:cNvSpPr>
          <p:nvPr/>
        </p:nvSpPr>
        <p:spPr bwMode="auto">
          <a:xfrm rot="16200000">
            <a:off x="5379624" y="3552711"/>
            <a:ext cx="1359932" cy="212456"/>
          </a:xfrm>
          <a:prstGeom prst="rect">
            <a:avLst/>
          </a:prstGeom>
          <a:noFill/>
          <a:ln w="0">
            <a:noFill/>
            <a:miter lim="800000"/>
            <a:headEnd/>
            <a:tailEnd/>
          </a:ln>
        </p:spPr>
        <p:txBody>
          <a:bodyPr lIns="53969" tIns="53969" rIns="53969" bIns="53969" anchor="ctr"/>
          <a:lstStyle/>
          <a:p>
            <a:pPr defTabSz="781708">
              <a:spcAft>
                <a:spcPts val="450"/>
              </a:spcAft>
              <a:defRPr/>
            </a:pPr>
            <a:endParaRPr lang="en-US" sz="787" b="1" dirty="0">
              <a:solidFill>
                <a:srgbClr val="FFFFFF"/>
              </a:solidFill>
              <a:latin typeface="Georgia"/>
            </a:endParaRPr>
          </a:p>
        </p:txBody>
      </p:sp>
      <p:sp>
        <p:nvSpPr>
          <p:cNvPr id="18" name="Content Placeholder 16"/>
          <p:cNvSpPr txBox="1">
            <a:spLocks/>
          </p:cNvSpPr>
          <p:nvPr/>
        </p:nvSpPr>
        <p:spPr bwMode="auto">
          <a:xfrm rot="16200000">
            <a:off x="5704555" y="3583516"/>
            <a:ext cx="1353584" cy="144496"/>
          </a:xfrm>
          <a:prstGeom prst="rect">
            <a:avLst/>
          </a:prstGeom>
          <a:noFill/>
          <a:ln w="0">
            <a:noFill/>
            <a:miter lim="800000"/>
            <a:headEnd/>
            <a:tailEnd/>
          </a:ln>
        </p:spPr>
        <p:txBody>
          <a:bodyPr lIns="53969" tIns="53969" rIns="53969" bIns="53969" anchor="ctr"/>
          <a:lstStyle/>
          <a:p>
            <a:pPr defTabSz="781708">
              <a:spcAft>
                <a:spcPts val="450"/>
              </a:spcAft>
              <a:defRPr/>
            </a:pPr>
            <a:endParaRPr lang="en-US" sz="787" b="1" dirty="0">
              <a:solidFill>
                <a:srgbClr val="FFFFFF"/>
              </a:solidFill>
              <a:latin typeface="Georgia"/>
            </a:endParaRPr>
          </a:p>
        </p:txBody>
      </p:sp>
      <p:sp>
        <p:nvSpPr>
          <p:cNvPr id="19" name="Content Placeholder 16"/>
          <p:cNvSpPr txBox="1">
            <a:spLocks/>
          </p:cNvSpPr>
          <p:nvPr/>
        </p:nvSpPr>
        <p:spPr bwMode="auto">
          <a:xfrm rot="16200000">
            <a:off x="6170681" y="3707737"/>
            <a:ext cx="1053267" cy="196371"/>
          </a:xfrm>
          <a:prstGeom prst="rect">
            <a:avLst/>
          </a:prstGeom>
          <a:noFill/>
          <a:ln w="0">
            <a:noFill/>
            <a:miter lim="800000"/>
            <a:headEnd/>
            <a:tailEnd/>
          </a:ln>
        </p:spPr>
        <p:txBody>
          <a:bodyPr lIns="53969" tIns="53969" rIns="53969" bIns="53969" anchor="ctr"/>
          <a:lstStyle/>
          <a:p>
            <a:pPr defTabSz="781708">
              <a:spcAft>
                <a:spcPts val="450"/>
              </a:spcAft>
              <a:defRPr/>
            </a:pPr>
            <a:endParaRPr lang="en-US" sz="787" b="1" dirty="0">
              <a:solidFill>
                <a:srgbClr val="FFFFFF"/>
              </a:solidFill>
              <a:latin typeface="Georgia"/>
            </a:endParaRPr>
          </a:p>
        </p:txBody>
      </p:sp>
      <p:sp>
        <p:nvSpPr>
          <p:cNvPr id="20" name="Content Placeholder 16"/>
          <p:cNvSpPr txBox="1">
            <a:spLocks/>
          </p:cNvSpPr>
          <p:nvPr/>
        </p:nvSpPr>
        <p:spPr bwMode="auto">
          <a:xfrm rot="16200000">
            <a:off x="6468357" y="3733092"/>
            <a:ext cx="1053267" cy="145661"/>
          </a:xfrm>
          <a:prstGeom prst="rect">
            <a:avLst/>
          </a:prstGeom>
          <a:noFill/>
          <a:ln w="0">
            <a:noFill/>
            <a:miter lim="800000"/>
            <a:headEnd/>
            <a:tailEnd/>
          </a:ln>
        </p:spPr>
        <p:txBody>
          <a:bodyPr lIns="53969" tIns="53969" rIns="53969" bIns="53969" anchor="ctr"/>
          <a:lstStyle/>
          <a:p>
            <a:pPr defTabSz="781708">
              <a:spcAft>
                <a:spcPts val="450"/>
              </a:spcAft>
              <a:defRPr/>
            </a:pPr>
            <a:endParaRPr lang="en-US" sz="787" b="1" dirty="0">
              <a:solidFill>
                <a:srgbClr val="FFFFFF"/>
              </a:solidFill>
              <a:latin typeface="Georgia"/>
            </a:endParaRPr>
          </a:p>
        </p:txBody>
      </p:sp>
      <p:sp>
        <p:nvSpPr>
          <p:cNvPr id="21" name="Content Placeholder 16"/>
          <p:cNvSpPr txBox="1">
            <a:spLocks/>
          </p:cNvSpPr>
          <p:nvPr/>
        </p:nvSpPr>
        <p:spPr bwMode="auto">
          <a:xfrm>
            <a:off x="5588355" y="4449063"/>
            <a:ext cx="1325140" cy="140662"/>
          </a:xfrm>
          <a:prstGeom prst="rect">
            <a:avLst/>
          </a:prstGeom>
          <a:noFill/>
          <a:ln w="0">
            <a:noFill/>
            <a:miter lim="800000"/>
            <a:headEnd/>
            <a:tailEnd/>
          </a:ln>
        </p:spPr>
        <p:txBody>
          <a:bodyPr lIns="53969" tIns="53969" rIns="53969" bIns="53969" anchor="ctr"/>
          <a:lstStyle/>
          <a:p>
            <a:pPr algn="ctr" defTabSz="781708">
              <a:spcAft>
                <a:spcPts val="450"/>
              </a:spcAft>
              <a:defRPr/>
            </a:pPr>
            <a:r>
              <a:rPr lang="en-US" sz="2699" b="1" dirty="0">
                <a:solidFill>
                  <a:srgbClr val="FF0000"/>
                </a:solidFill>
                <a:latin typeface="Georgia"/>
              </a:rPr>
              <a:t>SGST</a:t>
            </a:r>
            <a:endParaRPr lang="en-US" sz="3299" b="1" dirty="0">
              <a:solidFill>
                <a:srgbClr val="FF0000"/>
              </a:solidFill>
              <a:latin typeface="Georgia"/>
            </a:endParaRPr>
          </a:p>
        </p:txBody>
      </p:sp>
      <p:cxnSp>
        <p:nvCxnSpPr>
          <p:cNvPr id="22" name="Straight Connector 21"/>
          <p:cNvCxnSpPr/>
          <p:nvPr/>
        </p:nvCxnSpPr>
        <p:spPr>
          <a:xfrm>
            <a:off x="5292136" y="3534486"/>
            <a:ext cx="0" cy="1160698"/>
          </a:xfrm>
          <a:prstGeom prst="line">
            <a:avLst/>
          </a:prstGeom>
          <a:noFill/>
          <a:ln w="9525" cap="flat" cmpd="sng" algn="ctr">
            <a:solidFill>
              <a:srgbClr val="DB536A">
                <a:lumMod val="50000"/>
              </a:srgbClr>
            </a:solidFill>
            <a:prstDash val="sysDot"/>
          </a:ln>
          <a:effectLst/>
        </p:spPr>
      </p:cxnSp>
      <p:cxnSp>
        <p:nvCxnSpPr>
          <p:cNvPr id="23" name="Straight Connector 22"/>
          <p:cNvCxnSpPr/>
          <p:nvPr/>
        </p:nvCxnSpPr>
        <p:spPr>
          <a:xfrm>
            <a:off x="7136520" y="3534486"/>
            <a:ext cx="0" cy="1160698"/>
          </a:xfrm>
          <a:prstGeom prst="line">
            <a:avLst/>
          </a:prstGeom>
          <a:noFill/>
          <a:ln w="9525" cap="flat" cmpd="sng" algn="ctr">
            <a:solidFill>
              <a:srgbClr val="DB536A">
                <a:lumMod val="50000"/>
              </a:srgbClr>
            </a:solidFill>
            <a:prstDash val="sysDot"/>
          </a:ln>
          <a:effectLst/>
        </p:spPr>
      </p:cxnSp>
      <p:sp>
        <p:nvSpPr>
          <p:cNvPr id="24" name="Content Placeholder 16"/>
          <p:cNvSpPr txBox="1">
            <a:spLocks/>
          </p:cNvSpPr>
          <p:nvPr/>
        </p:nvSpPr>
        <p:spPr bwMode="auto">
          <a:xfrm>
            <a:off x="5231848" y="808637"/>
            <a:ext cx="1958443" cy="140662"/>
          </a:xfrm>
          <a:prstGeom prst="rect">
            <a:avLst/>
          </a:prstGeom>
          <a:noFill/>
          <a:ln w="0">
            <a:noFill/>
            <a:miter lim="800000"/>
            <a:headEnd/>
            <a:tailEnd/>
          </a:ln>
        </p:spPr>
        <p:txBody>
          <a:bodyPr lIns="53969" tIns="53969" rIns="53969" bIns="53969" anchor="ctr"/>
          <a:lstStyle/>
          <a:p>
            <a:pPr algn="ctr" defTabSz="781708">
              <a:spcAft>
                <a:spcPts val="450"/>
              </a:spcAft>
              <a:defRPr/>
            </a:pPr>
            <a:r>
              <a:rPr lang="en-US" sz="2699" b="1" dirty="0">
                <a:solidFill>
                  <a:srgbClr val="FF0000"/>
                </a:solidFill>
                <a:latin typeface="Georgia"/>
              </a:rPr>
              <a:t>CGST</a:t>
            </a:r>
          </a:p>
        </p:txBody>
      </p:sp>
      <p:grpSp>
        <p:nvGrpSpPr>
          <p:cNvPr id="25" name="Group 24"/>
          <p:cNvGrpSpPr/>
          <p:nvPr/>
        </p:nvGrpSpPr>
        <p:grpSpPr>
          <a:xfrm>
            <a:off x="5200486" y="713937"/>
            <a:ext cx="1962488" cy="1027549"/>
            <a:chOff x="4325335" y="1839971"/>
            <a:chExt cx="2617332" cy="1370422"/>
          </a:xfrm>
        </p:grpSpPr>
        <p:cxnSp>
          <p:nvCxnSpPr>
            <p:cNvPr id="26" name="Straight Connector 25"/>
            <p:cNvCxnSpPr/>
            <p:nvPr/>
          </p:nvCxnSpPr>
          <p:spPr>
            <a:xfrm rot="10800000">
              <a:off x="6942667" y="1842393"/>
              <a:ext cx="0" cy="1368000"/>
            </a:xfrm>
            <a:prstGeom prst="line">
              <a:avLst/>
            </a:prstGeom>
            <a:noFill/>
            <a:ln w="9525" cap="flat" cmpd="sng" algn="ctr">
              <a:solidFill>
                <a:schemeClr val="tx2"/>
              </a:solidFill>
              <a:prstDash val="sysDot"/>
            </a:ln>
            <a:effectLst/>
          </p:spPr>
        </p:cxnSp>
        <p:cxnSp>
          <p:nvCxnSpPr>
            <p:cNvPr id="27" name="Straight Connector 26"/>
            <p:cNvCxnSpPr/>
            <p:nvPr/>
          </p:nvCxnSpPr>
          <p:spPr>
            <a:xfrm rot="10800000">
              <a:off x="4325335" y="1842393"/>
              <a:ext cx="0" cy="1368000"/>
            </a:xfrm>
            <a:prstGeom prst="line">
              <a:avLst/>
            </a:prstGeom>
            <a:noFill/>
            <a:ln w="9525" cap="flat" cmpd="sng" algn="ctr">
              <a:solidFill>
                <a:schemeClr val="tx2"/>
              </a:solidFill>
              <a:prstDash val="sysDot"/>
            </a:ln>
            <a:effectLst/>
          </p:spPr>
        </p:cxnSp>
        <p:cxnSp>
          <p:nvCxnSpPr>
            <p:cNvPr id="28" name="Straight Connector 27"/>
            <p:cNvCxnSpPr/>
            <p:nvPr/>
          </p:nvCxnSpPr>
          <p:spPr>
            <a:xfrm rot="10800000" flipH="1">
              <a:off x="4330729" y="1839971"/>
              <a:ext cx="2611938" cy="0"/>
            </a:xfrm>
            <a:prstGeom prst="line">
              <a:avLst/>
            </a:prstGeom>
            <a:noFill/>
            <a:ln w="9525" cap="flat" cmpd="sng" algn="ctr">
              <a:solidFill>
                <a:schemeClr val="tx2"/>
              </a:solidFill>
              <a:prstDash val="sysDot"/>
            </a:ln>
            <a:effectLst/>
          </p:spPr>
        </p:cxnSp>
      </p:grpSp>
      <p:sp>
        <p:nvSpPr>
          <p:cNvPr id="29" name="Freeform 28"/>
          <p:cNvSpPr>
            <a:spLocks/>
          </p:cNvSpPr>
          <p:nvPr/>
        </p:nvSpPr>
        <p:spPr bwMode="auto">
          <a:xfrm rot="5400000">
            <a:off x="4713441" y="1293264"/>
            <a:ext cx="1045062" cy="539121"/>
          </a:xfrm>
          <a:custGeom>
            <a:avLst/>
            <a:gdLst/>
            <a:ahLst/>
            <a:cxnLst>
              <a:cxn ang="0">
                <a:pos x="1503" y="275"/>
              </a:cxn>
              <a:cxn ang="0">
                <a:pos x="1503" y="635"/>
              </a:cxn>
              <a:cxn ang="0">
                <a:pos x="1827" y="0"/>
              </a:cxn>
              <a:cxn ang="0">
                <a:pos x="0" y="0"/>
              </a:cxn>
              <a:cxn ang="0">
                <a:pos x="0" y="275"/>
              </a:cxn>
              <a:cxn ang="0">
                <a:pos x="1503" y="275"/>
              </a:cxn>
            </a:cxnLst>
            <a:rect l="0" t="0" r="r" b="b"/>
            <a:pathLst>
              <a:path w="1828" h="636">
                <a:moveTo>
                  <a:pt x="1503" y="275"/>
                </a:moveTo>
                <a:lnTo>
                  <a:pt x="1503" y="635"/>
                </a:lnTo>
                <a:lnTo>
                  <a:pt x="1827" y="0"/>
                </a:lnTo>
                <a:lnTo>
                  <a:pt x="0" y="0"/>
                </a:lnTo>
                <a:lnTo>
                  <a:pt x="0" y="275"/>
                </a:lnTo>
                <a:lnTo>
                  <a:pt x="1503" y="275"/>
                </a:lnTo>
              </a:path>
            </a:pathLst>
          </a:custGeom>
          <a:solidFill>
            <a:schemeClr val="tx2"/>
          </a:solidFill>
          <a:ln w="12700" cap="rnd" cmpd="sng">
            <a:no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fontAlgn="base">
              <a:spcBef>
                <a:spcPct val="0"/>
              </a:spcBef>
              <a:spcAft>
                <a:spcPts val="675"/>
              </a:spcAft>
              <a:defRPr/>
            </a:pPr>
            <a:endParaRPr lang="en-US" sz="900" dirty="0">
              <a:solidFill>
                <a:srgbClr val="000000"/>
              </a:solidFill>
              <a:latin typeface="Georgia"/>
            </a:endParaRPr>
          </a:p>
        </p:txBody>
      </p:sp>
      <p:sp>
        <p:nvSpPr>
          <p:cNvPr id="30" name="Freeform 29"/>
          <p:cNvSpPr>
            <a:spLocks/>
          </p:cNvSpPr>
          <p:nvPr/>
        </p:nvSpPr>
        <p:spPr bwMode="auto">
          <a:xfrm rot="5400000">
            <a:off x="6662008" y="1324239"/>
            <a:ext cx="1045062" cy="477170"/>
          </a:xfrm>
          <a:custGeom>
            <a:avLst/>
            <a:gdLst/>
            <a:ahLst/>
            <a:cxnLst>
              <a:cxn ang="0">
                <a:pos x="1503" y="358"/>
              </a:cxn>
              <a:cxn ang="0">
                <a:pos x="1503" y="0"/>
              </a:cxn>
              <a:cxn ang="0">
                <a:pos x="1827" y="634"/>
              </a:cxn>
              <a:cxn ang="0">
                <a:pos x="0" y="634"/>
              </a:cxn>
              <a:cxn ang="0">
                <a:pos x="0" y="358"/>
              </a:cxn>
              <a:cxn ang="0">
                <a:pos x="1503" y="358"/>
              </a:cxn>
            </a:cxnLst>
            <a:rect l="0" t="0" r="r" b="b"/>
            <a:pathLst>
              <a:path w="1828" h="635">
                <a:moveTo>
                  <a:pt x="1503" y="358"/>
                </a:moveTo>
                <a:lnTo>
                  <a:pt x="1503" y="0"/>
                </a:lnTo>
                <a:lnTo>
                  <a:pt x="1827" y="634"/>
                </a:lnTo>
                <a:lnTo>
                  <a:pt x="0" y="634"/>
                </a:lnTo>
                <a:lnTo>
                  <a:pt x="0" y="358"/>
                </a:lnTo>
                <a:lnTo>
                  <a:pt x="1503" y="358"/>
                </a:lnTo>
              </a:path>
            </a:pathLst>
          </a:custGeom>
          <a:solidFill>
            <a:schemeClr val="tx2"/>
          </a:solidFill>
          <a:ln w="12700" cap="rnd" cmpd="sng">
            <a:no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fontAlgn="base">
              <a:spcBef>
                <a:spcPct val="0"/>
              </a:spcBef>
              <a:spcAft>
                <a:spcPts val="675"/>
              </a:spcAft>
              <a:defRPr/>
            </a:pPr>
            <a:endParaRPr lang="en-US" sz="900" dirty="0">
              <a:solidFill>
                <a:srgbClr val="000000"/>
              </a:solidFill>
              <a:latin typeface="Georgia"/>
            </a:endParaRPr>
          </a:p>
        </p:txBody>
      </p:sp>
      <p:sp>
        <p:nvSpPr>
          <p:cNvPr id="31" name="Freeform 30"/>
          <p:cNvSpPr>
            <a:spLocks/>
          </p:cNvSpPr>
          <p:nvPr/>
        </p:nvSpPr>
        <p:spPr bwMode="auto">
          <a:xfrm rot="5400000">
            <a:off x="5080679" y="1499338"/>
            <a:ext cx="1158552" cy="241513"/>
          </a:xfrm>
          <a:custGeom>
            <a:avLst/>
            <a:gdLst>
              <a:gd name="connsiteX0" fmla="*/ 0 w 10505"/>
              <a:gd name="connsiteY0" fmla="*/ 63 h 10032"/>
              <a:gd name="connsiteX1" fmla="*/ 9622 w 10505"/>
              <a:gd name="connsiteY1" fmla="*/ 63 h 10032"/>
              <a:gd name="connsiteX2" fmla="*/ 10505 w 10505"/>
              <a:gd name="connsiteY2" fmla="*/ 0 h 10032"/>
              <a:gd name="connsiteX3" fmla="*/ 9606 w 10505"/>
              <a:gd name="connsiteY3" fmla="*/ 10032 h 10032"/>
              <a:gd name="connsiteX4" fmla="*/ 0 w 10505"/>
              <a:gd name="connsiteY4" fmla="*/ 10001 h 10032"/>
              <a:gd name="connsiteX5" fmla="*/ 0 w 10505"/>
              <a:gd name="connsiteY5" fmla="*/ 63 h 1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5" h="10032">
                <a:moveTo>
                  <a:pt x="0" y="63"/>
                </a:moveTo>
                <a:lnTo>
                  <a:pt x="9622" y="63"/>
                </a:lnTo>
                <a:lnTo>
                  <a:pt x="10505" y="0"/>
                </a:lnTo>
                <a:cubicBezTo>
                  <a:pt x="10205" y="3344"/>
                  <a:pt x="9906" y="6688"/>
                  <a:pt x="9606" y="10032"/>
                </a:cubicBezTo>
                <a:lnTo>
                  <a:pt x="0" y="10001"/>
                </a:lnTo>
                <a:lnTo>
                  <a:pt x="0" y="63"/>
                </a:lnTo>
              </a:path>
            </a:pathLst>
          </a:custGeom>
          <a:solidFill>
            <a:schemeClr val="tx2"/>
          </a:solidFill>
          <a:ln w="12700" cap="rnd" cmpd="sng">
            <a:no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fontAlgn="base">
              <a:spcBef>
                <a:spcPct val="0"/>
              </a:spcBef>
              <a:spcAft>
                <a:spcPts val="675"/>
              </a:spcAft>
              <a:defRPr/>
            </a:pPr>
            <a:endParaRPr lang="en-US" sz="900" dirty="0">
              <a:solidFill>
                <a:srgbClr val="000000"/>
              </a:solidFill>
              <a:latin typeface="Georgia"/>
            </a:endParaRPr>
          </a:p>
        </p:txBody>
      </p:sp>
      <p:sp>
        <p:nvSpPr>
          <p:cNvPr id="32" name="Content Placeholder 16"/>
          <p:cNvSpPr txBox="1">
            <a:spLocks/>
          </p:cNvSpPr>
          <p:nvPr/>
        </p:nvSpPr>
        <p:spPr bwMode="auto">
          <a:xfrm rot="16200000">
            <a:off x="6624886" y="1380365"/>
            <a:ext cx="847713" cy="175556"/>
          </a:xfrm>
          <a:prstGeom prst="rect">
            <a:avLst/>
          </a:prstGeom>
          <a:noFill/>
          <a:ln w="0">
            <a:noFill/>
            <a:miter lim="800000"/>
            <a:headEnd/>
            <a:tailEnd/>
          </a:ln>
        </p:spPr>
        <p:txBody>
          <a:bodyPr lIns="53969" tIns="53969" rIns="53969" bIns="53969" anchor="ctr"/>
          <a:lstStyle/>
          <a:p>
            <a:pPr algn="r" defTabSz="781708">
              <a:spcAft>
                <a:spcPts val="450"/>
              </a:spcAft>
              <a:defRPr/>
            </a:pPr>
            <a:endParaRPr lang="en-US" sz="787" b="1" kern="0" dirty="0">
              <a:solidFill>
                <a:srgbClr val="FFFFFF"/>
              </a:solidFill>
              <a:latin typeface="Georgia"/>
            </a:endParaRPr>
          </a:p>
        </p:txBody>
      </p:sp>
      <p:sp>
        <p:nvSpPr>
          <p:cNvPr id="33" name="Content Placeholder 16"/>
          <p:cNvSpPr txBox="1">
            <a:spLocks/>
          </p:cNvSpPr>
          <p:nvPr/>
        </p:nvSpPr>
        <p:spPr bwMode="auto">
          <a:xfrm rot="16200000">
            <a:off x="5112565" y="1470175"/>
            <a:ext cx="1090362" cy="238585"/>
          </a:xfrm>
          <a:prstGeom prst="rect">
            <a:avLst/>
          </a:prstGeom>
          <a:noFill/>
          <a:ln w="0">
            <a:noFill/>
            <a:miter lim="800000"/>
            <a:headEnd/>
            <a:tailEnd/>
          </a:ln>
        </p:spPr>
        <p:txBody>
          <a:bodyPr lIns="53969" tIns="53969" rIns="53969" bIns="53969" anchor="ctr"/>
          <a:lstStyle/>
          <a:p>
            <a:pPr algn="r" defTabSz="781708">
              <a:spcAft>
                <a:spcPts val="450"/>
              </a:spcAft>
              <a:defRPr/>
            </a:pPr>
            <a:endParaRPr lang="en-US" sz="787" b="1" dirty="0">
              <a:solidFill>
                <a:srgbClr val="FFFFFF"/>
              </a:solidFill>
              <a:latin typeface="Georgia"/>
            </a:endParaRPr>
          </a:p>
        </p:txBody>
      </p:sp>
      <p:sp>
        <p:nvSpPr>
          <p:cNvPr id="34" name="Content Placeholder 16"/>
          <p:cNvSpPr txBox="1">
            <a:spLocks/>
          </p:cNvSpPr>
          <p:nvPr/>
        </p:nvSpPr>
        <p:spPr bwMode="auto">
          <a:xfrm rot="16200000">
            <a:off x="4896972" y="1443846"/>
            <a:ext cx="976092" cy="176973"/>
          </a:xfrm>
          <a:prstGeom prst="rect">
            <a:avLst/>
          </a:prstGeom>
          <a:noFill/>
          <a:ln w="0">
            <a:noFill/>
            <a:miter lim="800000"/>
            <a:headEnd/>
            <a:tailEnd/>
          </a:ln>
        </p:spPr>
        <p:txBody>
          <a:bodyPr lIns="53969" tIns="53969" rIns="53969" bIns="53969" anchor="ctr"/>
          <a:lstStyle/>
          <a:p>
            <a:pPr algn="r" defTabSz="781708">
              <a:spcAft>
                <a:spcPts val="450"/>
              </a:spcAft>
              <a:defRPr/>
            </a:pPr>
            <a:endParaRPr lang="en-US" sz="787" b="1" dirty="0">
              <a:solidFill>
                <a:srgbClr val="FFFFFF"/>
              </a:solidFill>
              <a:latin typeface="Georgia"/>
            </a:endParaRPr>
          </a:p>
        </p:txBody>
      </p:sp>
      <p:sp>
        <p:nvSpPr>
          <p:cNvPr id="35" name="Freeform 34"/>
          <p:cNvSpPr>
            <a:spLocks/>
          </p:cNvSpPr>
          <p:nvPr/>
        </p:nvSpPr>
        <p:spPr bwMode="auto">
          <a:xfrm rot="16200000" flipH="1">
            <a:off x="6202899" y="1499338"/>
            <a:ext cx="1158552" cy="241513"/>
          </a:xfrm>
          <a:custGeom>
            <a:avLst/>
            <a:gdLst>
              <a:gd name="connsiteX0" fmla="*/ 0 w 10505"/>
              <a:gd name="connsiteY0" fmla="*/ 63 h 10032"/>
              <a:gd name="connsiteX1" fmla="*/ 9622 w 10505"/>
              <a:gd name="connsiteY1" fmla="*/ 63 h 10032"/>
              <a:gd name="connsiteX2" fmla="*/ 10505 w 10505"/>
              <a:gd name="connsiteY2" fmla="*/ 0 h 10032"/>
              <a:gd name="connsiteX3" fmla="*/ 9606 w 10505"/>
              <a:gd name="connsiteY3" fmla="*/ 10032 h 10032"/>
              <a:gd name="connsiteX4" fmla="*/ 0 w 10505"/>
              <a:gd name="connsiteY4" fmla="*/ 10001 h 10032"/>
              <a:gd name="connsiteX5" fmla="*/ 0 w 10505"/>
              <a:gd name="connsiteY5" fmla="*/ 63 h 1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5" h="10032">
                <a:moveTo>
                  <a:pt x="0" y="63"/>
                </a:moveTo>
                <a:lnTo>
                  <a:pt x="9622" y="63"/>
                </a:lnTo>
                <a:lnTo>
                  <a:pt x="10505" y="0"/>
                </a:lnTo>
                <a:cubicBezTo>
                  <a:pt x="10205" y="3344"/>
                  <a:pt x="9906" y="6688"/>
                  <a:pt x="9606" y="10032"/>
                </a:cubicBezTo>
                <a:lnTo>
                  <a:pt x="0" y="10001"/>
                </a:lnTo>
                <a:lnTo>
                  <a:pt x="0" y="63"/>
                </a:lnTo>
              </a:path>
            </a:pathLst>
          </a:custGeom>
          <a:solidFill>
            <a:schemeClr val="tx2"/>
          </a:solidFill>
          <a:ln w="12700" cap="rnd" cmpd="sng">
            <a:no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fontAlgn="base">
              <a:spcBef>
                <a:spcPct val="0"/>
              </a:spcBef>
              <a:spcAft>
                <a:spcPts val="675"/>
              </a:spcAft>
              <a:defRPr/>
            </a:pPr>
            <a:endParaRPr lang="en-US" sz="900" dirty="0">
              <a:solidFill>
                <a:srgbClr val="000000"/>
              </a:solidFill>
              <a:latin typeface="Georgia"/>
            </a:endParaRPr>
          </a:p>
        </p:txBody>
      </p:sp>
      <p:sp>
        <p:nvSpPr>
          <p:cNvPr id="36" name="Content Placeholder 16"/>
          <p:cNvSpPr txBox="1">
            <a:spLocks/>
          </p:cNvSpPr>
          <p:nvPr/>
        </p:nvSpPr>
        <p:spPr bwMode="auto">
          <a:xfrm rot="16200000">
            <a:off x="6356108" y="1348851"/>
            <a:ext cx="847713" cy="238585"/>
          </a:xfrm>
          <a:prstGeom prst="rect">
            <a:avLst/>
          </a:prstGeom>
          <a:noFill/>
          <a:ln w="0">
            <a:noFill/>
            <a:miter lim="800000"/>
            <a:headEnd/>
            <a:tailEnd/>
          </a:ln>
        </p:spPr>
        <p:txBody>
          <a:bodyPr lIns="53969" tIns="53969" rIns="53969" bIns="53969" anchor="ctr"/>
          <a:lstStyle/>
          <a:p>
            <a:pPr algn="r" defTabSz="781708">
              <a:spcAft>
                <a:spcPts val="450"/>
              </a:spcAft>
              <a:defRPr/>
            </a:pPr>
            <a:endParaRPr lang="en-US" sz="787" b="1" dirty="0">
              <a:solidFill>
                <a:srgbClr val="FFFFFF"/>
              </a:solidFill>
              <a:latin typeface="Georgia"/>
            </a:endParaRPr>
          </a:p>
        </p:txBody>
      </p:sp>
      <p:sp>
        <p:nvSpPr>
          <p:cNvPr id="37" name="Freeform 36"/>
          <p:cNvSpPr>
            <a:spLocks/>
          </p:cNvSpPr>
          <p:nvPr/>
        </p:nvSpPr>
        <p:spPr bwMode="auto">
          <a:xfrm rot="5400000">
            <a:off x="5552960" y="1594708"/>
            <a:ext cx="1341584" cy="240742"/>
          </a:xfrm>
          <a:custGeom>
            <a:avLst/>
            <a:gdLst/>
            <a:ahLst/>
            <a:cxnLst>
              <a:cxn ang="0">
                <a:pos x="0" y="0"/>
              </a:cxn>
              <a:cxn ang="0">
                <a:pos x="1856" y="0"/>
              </a:cxn>
              <a:cxn ang="0">
                <a:pos x="1928" y="162"/>
              </a:cxn>
              <a:cxn ang="0">
                <a:pos x="1853" y="319"/>
              </a:cxn>
              <a:cxn ang="0">
                <a:pos x="0" y="318"/>
              </a:cxn>
              <a:cxn ang="0">
                <a:pos x="0" y="0"/>
              </a:cxn>
            </a:cxnLst>
            <a:rect l="0" t="0" r="r" b="b"/>
            <a:pathLst>
              <a:path w="1929" h="320">
                <a:moveTo>
                  <a:pt x="0" y="0"/>
                </a:moveTo>
                <a:lnTo>
                  <a:pt x="1856" y="0"/>
                </a:lnTo>
                <a:lnTo>
                  <a:pt x="1928" y="162"/>
                </a:lnTo>
                <a:lnTo>
                  <a:pt x="1853" y="319"/>
                </a:lnTo>
                <a:lnTo>
                  <a:pt x="0" y="318"/>
                </a:lnTo>
                <a:lnTo>
                  <a:pt x="0" y="0"/>
                </a:lnTo>
              </a:path>
            </a:pathLst>
          </a:custGeom>
          <a:solidFill>
            <a:schemeClr val="tx2"/>
          </a:solidFill>
          <a:ln w="12700" cap="rnd" cmpd="sng">
            <a:no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fontAlgn="base">
              <a:spcBef>
                <a:spcPct val="0"/>
              </a:spcBef>
              <a:spcAft>
                <a:spcPts val="675"/>
              </a:spcAft>
              <a:defRPr/>
            </a:pPr>
            <a:endParaRPr lang="en-US" sz="900" dirty="0">
              <a:solidFill>
                <a:srgbClr val="000000"/>
              </a:solidFill>
              <a:latin typeface="Georgia"/>
            </a:endParaRPr>
          </a:p>
        </p:txBody>
      </p:sp>
      <p:sp>
        <p:nvSpPr>
          <p:cNvPr id="38" name="Content Placeholder 16"/>
          <p:cNvSpPr txBox="1">
            <a:spLocks/>
          </p:cNvSpPr>
          <p:nvPr/>
        </p:nvSpPr>
        <p:spPr bwMode="auto">
          <a:xfrm rot="16200000">
            <a:off x="5554039" y="1595786"/>
            <a:ext cx="1341584" cy="238585"/>
          </a:xfrm>
          <a:prstGeom prst="rect">
            <a:avLst/>
          </a:prstGeom>
          <a:noFill/>
          <a:ln w="0">
            <a:noFill/>
            <a:miter lim="800000"/>
            <a:headEnd/>
            <a:tailEnd/>
          </a:ln>
        </p:spPr>
        <p:txBody>
          <a:bodyPr lIns="53969" tIns="53969" rIns="53969" bIns="53969" anchor="ctr"/>
          <a:lstStyle/>
          <a:p>
            <a:pPr algn="r" defTabSz="781708">
              <a:spcAft>
                <a:spcPts val="450"/>
              </a:spcAft>
              <a:defRPr/>
            </a:pPr>
            <a:endParaRPr lang="en-US" sz="787" b="1" dirty="0">
              <a:solidFill>
                <a:srgbClr val="FFFFFF"/>
              </a:solidFill>
              <a:latin typeface="Georgia"/>
            </a:endParaRPr>
          </a:p>
        </p:txBody>
      </p:sp>
      <p:sp>
        <p:nvSpPr>
          <p:cNvPr id="39" name="Freeform 38"/>
          <p:cNvSpPr>
            <a:spLocks/>
          </p:cNvSpPr>
          <p:nvPr/>
        </p:nvSpPr>
        <p:spPr bwMode="auto">
          <a:xfrm rot="5400000">
            <a:off x="5301737" y="1560392"/>
            <a:ext cx="1281709" cy="241513"/>
          </a:xfrm>
          <a:custGeom>
            <a:avLst/>
            <a:gdLst>
              <a:gd name="connsiteX0" fmla="*/ 0 w 10505"/>
              <a:gd name="connsiteY0" fmla="*/ 63 h 10032"/>
              <a:gd name="connsiteX1" fmla="*/ 9622 w 10505"/>
              <a:gd name="connsiteY1" fmla="*/ 63 h 10032"/>
              <a:gd name="connsiteX2" fmla="*/ 10505 w 10505"/>
              <a:gd name="connsiteY2" fmla="*/ 0 h 10032"/>
              <a:gd name="connsiteX3" fmla="*/ 9606 w 10505"/>
              <a:gd name="connsiteY3" fmla="*/ 10032 h 10032"/>
              <a:gd name="connsiteX4" fmla="*/ 0 w 10505"/>
              <a:gd name="connsiteY4" fmla="*/ 10001 h 10032"/>
              <a:gd name="connsiteX5" fmla="*/ 0 w 10505"/>
              <a:gd name="connsiteY5" fmla="*/ 63 h 1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5" h="10032">
                <a:moveTo>
                  <a:pt x="0" y="63"/>
                </a:moveTo>
                <a:lnTo>
                  <a:pt x="9622" y="63"/>
                </a:lnTo>
                <a:lnTo>
                  <a:pt x="10505" y="0"/>
                </a:lnTo>
                <a:cubicBezTo>
                  <a:pt x="10205" y="3344"/>
                  <a:pt x="9906" y="6688"/>
                  <a:pt x="9606" y="10032"/>
                </a:cubicBezTo>
                <a:lnTo>
                  <a:pt x="0" y="10001"/>
                </a:lnTo>
                <a:lnTo>
                  <a:pt x="0" y="63"/>
                </a:lnTo>
              </a:path>
            </a:pathLst>
          </a:custGeom>
          <a:solidFill>
            <a:schemeClr val="tx2"/>
          </a:solidFill>
          <a:ln w="12700" cap="rnd" cmpd="sng">
            <a:no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fontAlgn="base">
              <a:spcBef>
                <a:spcPct val="0"/>
              </a:spcBef>
              <a:spcAft>
                <a:spcPts val="675"/>
              </a:spcAft>
              <a:defRPr/>
            </a:pPr>
            <a:endParaRPr lang="en-US" sz="900" dirty="0">
              <a:solidFill>
                <a:srgbClr val="000000"/>
              </a:solidFill>
              <a:latin typeface="Georgia"/>
            </a:endParaRPr>
          </a:p>
        </p:txBody>
      </p:sp>
      <p:sp>
        <p:nvSpPr>
          <p:cNvPr id="40" name="Content Placeholder 16"/>
          <p:cNvSpPr txBox="1">
            <a:spLocks/>
          </p:cNvSpPr>
          <p:nvPr/>
        </p:nvSpPr>
        <p:spPr bwMode="auto">
          <a:xfrm rot="16200000">
            <a:off x="5341314" y="1524062"/>
            <a:ext cx="1198136" cy="238585"/>
          </a:xfrm>
          <a:prstGeom prst="rect">
            <a:avLst/>
          </a:prstGeom>
          <a:noFill/>
          <a:ln w="0">
            <a:noFill/>
            <a:miter lim="800000"/>
            <a:headEnd/>
            <a:tailEnd/>
          </a:ln>
        </p:spPr>
        <p:txBody>
          <a:bodyPr lIns="53969" tIns="53969" rIns="53969" bIns="53969" anchor="ctr"/>
          <a:lstStyle/>
          <a:p>
            <a:pPr algn="r" defTabSz="781708">
              <a:spcAft>
                <a:spcPts val="450"/>
              </a:spcAft>
              <a:defRPr/>
            </a:pPr>
            <a:endParaRPr lang="en-US" sz="787" b="1" dirty="0">
              <a:solidFill>
                <a:srgbClr val="FFFFFF"/>
              </a:solidFill>
              <a:latin typeface="Georgia"/>
            </a:endParaRPr>
          </a:p>
        </p:txBody>
      </p:sp>
      <p:sp>
        <p:nvSpPr>
          <p:cNvPr id="41" name="Freeform 40"/>
          <p:cNvSpPr>
            <a:spLocks/>
          </p:cNvSpPr>
          <p:nvPr/>
        </p:nvSpPr>
        <p:spPr bwMode="auto">
          <a:xfrm rot="16200000" flipH="1">
            <a:off x="5865918" y="1560392"/>
            <a:ext cx="1281709" cy="241513"/>
          </a:xfrm>
          <a:custGeom>
            <a:avLst/>
            <a:gdLst>
              <a:gd name="connsiteX0" fmla="*/ 0 w 10505"/>
              <a:gd name="connsiteY0" fmla="*/ 63 h 10032"/>
              <a:gd name="connsiteX1" fmla="*/ 9622 w 10505"/>
              <a:gd name="connsiteY1" fmla="*/ 63 h 10032"/>
              <a:gd name="connsiteX2" fmla="*/ 10505 w 10505"/>
              <a:gd name="connsiteY2" fmla="*/ 0 h 10032"/>
              <a:gd name="connsiteX3" fmla="*/ 9606 w 10505"/>
              <a:gd name="connsiteY3" fmla="*/ 10032 h 10032"/>
              <a:gd name="connsiteX4" fmla="*/ 0 w 10505"/>
              <a:gd name="connsiteY4" fmla="*/ 10001 h 10032"/>
              <a:gd name="connsiteX5" fmla="*/ 0 w 10505"/>
              <a:gd name="connsiteY5" fmla="*/ 63 h 1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5" h="10032">
                <a:moveTo>
                  <a:pt x="0" y="63"/>
                </a:moveTo>
                <a:lnTo>
                  <a:pt x="9622" y="63"/>
                </a:lnTo>
                <a:lnTo>
                  <a:pt x="10505" y="0"/>
                </a:lnTo>
                <a:cubicBezTo>
                  <a:pt x="10205" y="3344"/>
                  <a:pt x="9906" y="6688"/>
                  <a:pt x="9606" y="10032"/>
                </a:cubicBezTo>
                <a:lnTo>
                  <a:pt x="0" y="10001"/>
                </a:lnTo>
                <a:lnTo>
                  <a:pt x="0" y="63"/>
                </a:lnTo>
              </a:path>
            </a:pathLst>
          </a:custGeom>
          <a:solidFill>
            <a:schemeClr val="tx2"/>
          </a:solidFill>
          <a:ln w="12700" cap="rnd" cmpd="sng">
            <a:noFill/>
            <a:prstDash val="solid"/>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fontAlgn="base">
              <a:spcBef>
                <a:spcPct val="0"/>
              </a:spcBef>
              <a:spcAft>
                <a:spcPts val="675"/>
              </a:spcAft>
              <a:defRPr/>
            </a:pPr>
            <a:endParaRPr lang="en-US" sz="900" dirty="0">
              <a:solidFill>
                <a:srgbClr val="000000"/>
              </a:solidFill>
              <a:latin typeface="Georgia"/>
            </a:endParaRPr>
          </a:p>
        </p:txBody>
      </p:sp>
      <p:sp>
        <p:nvSpPr>
          <p:cNvPr id="42" name="Content Placeholder 16"/>
          <p:cNvSpPr txBox="1">
            <a:spLocks/>
          </p:cNvSpPr>
          <p:nvPr/>
        </p:nvSpPr>
        <p:spPr bwMode="auto">
          <a:xfrm rot="16200000">
            <a:off x="5927020" y="1502536"/>
            <a:ext cx="1155084" cy="238585"/>
          </a:xfrm>
          <a:prstGeom prst="rect">
            <a:avLst/>
          </a:prstGeom>
          <a:noFill/>
          <a:ln w="0">
            <a:noFill/>
            <a:miter lim="800000"/>
            <a:headEnd/>
            <a:tailEnd/>
          </a:ln>
        </p:spPr>
        <p:txBody>
          <a:bodyPr lIns="53969" tIns="53969" rIns="53969" bIns="53969" anchor="ctr"/>
          <a:lstStyle/>
          <a:p>
            <a:pPr algn="r" defTabSz="781708">
              <a:spcAft>
                <a:spcPts val="450"/>
              </a:spcAft>
              <a:defRPr/>
            </a:pPr>
            <a:endParaRPr lang="en-US" sz="787" b="1" dirty="0">
              <a:solidFill>
                <a:srgbClr val="FFFFFF"/>
              </a:solidFill>
              <a:latin typeface="Georgia"/>
            </a:endParaRPr>
          </a:p>
        </p:txBody>
      </p:sp>
      <p:cxnSp>
        <p:nvCxnSpPr>
          <p:cNvPr id="43" name="Straight Connector 42"/>
          <p:cNvCxnSpPr/>
          <p:nvPr/>
        </p:nvCxnSpPr>
        <p:spPr>
          <a:xfrm>
            <a:off x="5289819" y="4695184"/>
            <a:ext cx="1846702"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Footer Placeholder 7"/>
          <p:cNvSpPr txBox="1">
            <a:spLocks/>
          </p:cNvSpPr>
          <p:nvPr/>
        </p:nvSpPr>
        <p:spPr>
          <a:xfrm>
            <a:off x="422478" y="37554"/>
            <a:ext cx="5260848" cy="492368"/>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bg1"/>
                </a:solidFill>
                <a:latin typeface="+mj-lt"/>
              </a:rPr>
              <a:t>Taxes subsumed in </a:t>
            </a:r>
            <a:r>
              <a:rPr lang="en-US" sz="2400" b="1" dirty="0" smtClean="0">
                <a:solidFill>
                  <a:schemeClr val="bg1"/>
                </a:solidFill>
                <a:latin typeface="+mj-lt"/>
              </a:rPr>
              <a:t>IGST</a:t>
            </a:r>
            <a:endParaRPr lang="en-US" sz="2400" b="1" dirty="0">
              <a:solidFill>
                <a:schemeClr val="bg1"/>
              </a:solidFill>
              <a:latin typeface="+mj-lt"/>
            </a:endParaRPr>
          </a:p>
        </p:txBody>
      </p:sp>
    </p:spTree>
    <p:extLst>
      <p:ext uri="{BB962C8B-B14F-4D97-AF65-F5344CB8AC3E}">
        <p14:creationId xmlns:p14="http://schemas.microsoft.com/office/powerpoint/2010/main" val="1498081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lstStyle/>
          <a:p>
            <a:r>
              <a:rPr lang="en-US" dirty="0" smtClean="0">
                <a:latin typeface="+mn-lt"/>
              </a:rPr>
              <a:t>GST </a:t>
            </a:r>
            <a:r>
              <a:rPr lang="en-US" dirty="0">
                <a:latin typeface="+mn-lt"/>
              </a:rPr>
              <a:t>return </a:t>
            </a:r>
            <a:r>
              <a:rPr lang="en-US" dirty="0" smtClean="0">
                <a:latin typeface="+mn-lt"/>
              </a:rPr>
              <a:t>types</a:t>
            </a:r>
            <a:endParaRPr lang="en-GB" b="0" i="0" dirty="0" smtClean="0">
              <a:latin typeface="+mn-lt"/>
            </a:endParaRPr>
          </a:p>
        </p:txBody>
      </p:sp>
      <p:grpSp>
        <p:nvGrpSpPr>
          <p:cNvPr id="3" name="Group 2"/>
          <p:cNvGrpSpPr/>
          <p:nvPr/>
        </p:nvGrpSpPr>
        <p:grpSpPr>
          <a:xfrm>
            <a:off x="522033" y="624237"/>
            <a:ext cx="4134889" cy="731520"/>
            <a:chOff x="554038" y="2023640"/>
            <a:chExt cx="6080125" cy="1198163"/>
          </a:xfrm>
        </p:grpSpPr>
        <p:grpSp>
          <p:nvGrpSpPr>
            <p:cNvPr id="4" name="Group 3"/>
            <p:cNvGrpSpPr/>
            <p:nvPr/>
          </p:nvGrpSpPr>
          <p:grpSpPr>
            <a:xfrm>
              <a:off x="554038" y="2023640"/>
              <a:ext cx="6080125" cy="1198163"/>
              <a:chOff x="554038" y="1908175"/>
              <a:chExt cx="6080125" cy="1308100"/>
            </a:xfrm>
          </p:grpSpPr>
          <p:sp>
            <p:nvSpPr>
              <p:cNvPr id="7"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1"/>
              </a:solidFill>
              <a:ln>
                <a:solidFill>
                  <a:schemeClr val="tx2"/>
                </a:solidFill>
              </a:ln>
            </p:spPr>
            <p:txBody>
              <a:bodyPr vert="horz" wrap="square" lIns="62185" tIns="31093" rIns="62185" bIns="31093" numCol="1" anchor="t" anchorCtr="0" compatLnSpc="1">
                <a:prstTxWarp prst="textNoShape">
                  <a:avLst/>
                </a:prstTxWarp>
              </a:bodyPr>
              <a:lstStyle/>
              <a:p>
                <a:endParaRPr lang="en-GB" sz="1100" dirty="0"/>
              </a:p>
            </p:txBody>
          </p:sp>
          <p:sp>
            <p:nvSpPr>
              <p:cNvPr id="8" name="Freeform 7"/>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chemeClr val="tx2"/>
              </a:solidFill>
              <a:ln>
                <a:solidFill>
                  <a:schemeClr val="tx2"/>
                </a:solidFill>
              </a:ln>
            </p:spPr>
            <p:txBody>
              <a:bodyPr vert="horz" wrap="square" lIns="62185" tIns="31093" rIns="62185" bIns="31093" numCol="1" anchor="t" anchorCtr="0" compatLnSpc="1">
                <a:prstTxWarp prst="textNoShape">
                  <a:avLst/>
                </a:prstTxWarp>
              </a:bodyPr>
              <a:lstStyle/>
              <a:p>
                <a:endParaRPr lang="en-GB" sz="1100"/>
              </a:p>
            </p:txBody>
          </p:sp>
        </p:grpSp>
        <p:sp>
          <p:nvSpPr>
            <p:cNvPr id="5" name="Rectangle 4"/>
            <p:cNvSpPr/>
            <p:nvPr/>
          </p:nvSpPr>
          <p:spPr>
            <a:xfrm>
              <a:off x="3142759" y="2243508"/>
              <a:ext cx="3384377" cy="633596"/>
            </a:xfrm>
            <a:prstGeom prst="rect">
              <a:avLst/>
            </a:prstGeom>
          </p:spPr>
          <p:txBody>
            <a:bodyPr wrap="square">
              <a:spAutoFit/>
            </a:bodyPr>
            <a:lstStyle/>
            <a:p>
              <a:pPr>
                <a:spcAft>
                  <a:spcPts val="408"/>
                </a:spcAft>
              </a:pPr>
              <a:r>
                <a:rPr lang="en-US" sz="1100" b="1" dirty="0">
                  <a:solidFill>
                    <a:schemeClr val="bg1"/>
                  </a:solidFill>
                </a:rPr>
                <a:t>Outward supply of taxable goods and services</a:t>
              </a:r>
              <a:endParaRPr lang="en-GB" sz="1100" b="1" dirty="0">
                <a:solidFill>
                  <a:schemeClr val="bg1"/>
                </a:solidFill>
              </a:endParaRPr>
            </a:p>
          </p:txBody>
        </p:sp>
        <p:sp>
          <p:nvSpPr>
            <p:cNvPr id="6" name="Rectangle 5"/>
            <p:cNvSpPr/>
            <p:nvPr/>
          </p:nvSpPr>
          <p:spPr>
            <a:xfrm>
              <a:off x="669603" y="2417098"/>
              <a:ext cx="1463401" cy="384683"/>
            </a:xfrm>
            <a:prstGeom prst="rect">
              <a:avLst/>
            </a:prstGeom>
          </p:spPr>
          <p:txBody>
            <a:bodyPr wrap="square">
              <a:spAutoFit/>
            </a:bodyPr>
            <a:lstStyle/>
            <a:p>
              <a:r>
                <a:rPr lang="en-GB" sz="1100" b="1" dirty="0">
                  <a:solidFill>
                    <a:schemeClr val="tx2"/>
                  </a:solidFill>
                </a:rPr>
                <a:t>GSTR 1</a:t>
              </a:r>
              <a:endParaRPr lang="en-GB" sz="1100" dirty="0">
                <a:solidFill>
                  <a:schemeClr val="tx2"/>
                </a:solidFill>
              </a:endParaRPr>
            </a:p>
          </p:txBody>
        </p:sp>
      </p:grpSp>
      <p:grpSp>
        <p:nvGrpSpPr>
          <p:cNvPr id="9" name="Group 8"/>
          <p:cNvGrpSpPr/>
          <p:nvPr/>
        </p:nvGrpSpPr>
        <p:grpSpPr>
          <a:xfrm>
            <a:off x="522033" y="1357334"/>
            <a:ext cx="4134889" cy="731520"/>
            <a:chOff x="554038" y="3276575"/>
            <a:chExt cx="6080125" cy="1198163"/>
          </a:xfrm>
        </p:grpSpPr>
        <p:grpSp>
          <p:nvGrpSpPr>
            <p:cNvPr id="10" name="Group 9"/>
            <p:cNvGrpSpPr/>
            <p:nvPr/>
          </p:nvGrpSpPr>
          <p:grpSpPr>
            <a:xfrm>
              <a:off x="554038" y="3276575"/>
              <a:ext cx="6080125" cy="1198163"/>
              <a:chOff x="554038" y="1908175"/>
              <a:chExt cx="6080125" cy="1308100"/>
            </a:xfrm>
          </p:grpSpPr>
          <p:sp>
            <p:nvSpPr>
              <p:cNvPr id="12"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1"/>
              </a:solidFill>
              <a:ln>
                <a:solidFill>
                  <a:srgbClr val="C00000"/>
                </a:solidFill>
              </a:ln>
            </p:spPr>
            <p:txBody>
              <a:bodyPr vert="horz" wrap="square" lIns="62185" tIns="31093" rIns="62185" bIns="31093" numCol="1" anchor="t" anchorCtr="0" compatLnSpc="1">
                <a:prstTxWarp prst="textNoShape">
                  <a:avLst/>
                </a:prstTxWarp>
              </a:bodyPr>
              <a:lstStyle/>
              <a:p>
                <a:endParaRPr lang="en-GB" sz="1100"/>
              </a:p>
            </p:txBody>
          </p:sp>
          <p:sp>
            <p:nvSpPr>
              <p:cNvPr id="13" name="Freeform 7"/>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C00000"/>
              </a:solidFill>
              <a:ln>
                <a:solidFill>
                  <a:srgbClr val="EB8C00"/>
                </a:solidFill>
              </a:ln>
            </p:spPr>
            <p:txBody>
              <a:bodyPr vert="horz" wrap="square" lIns="62185" tIns="31093" rIns="62185" bIns="31093" numCol="1" anchor="t" anchorCtr="0" compatLnSpc="1">
                <a:prstTxWarp prst="textNoShape">
                  <a:avLst/>
                </a:prstTxWarp>
              </a:bodyPr>
              <a:lstStyle/>
              <a:p>
                <a:endParaRPr lang="en-GB" sz="1100"/>
              </a:p>
            </p:txBody>
          </p:sp>
        </p:grpSp>
        <p:sp>
          <p:nvSpPr>
            <p:cNvPr id="11" name="Rectangle 10"/>
            <p:cNvSpPr/>
            <p:nvPr/>
          </p:nvSpPr>
          <p:spPr>
            <a:xfrm>
              <a:off x="3188210" y="3783543"/>
              <a:ext cx="3384377" cy="384683"/>
            </a:xfrm>
            <a:prstGeom prst="rect">
              <a:avLst/>
            </a:prstGeom>
          </p:spPr>
          <p:txBody>
            <a:bodyPr wrap="square">
              <a:spAutoFit/>
            </a:bodyPr>
            <a:lstStyle/>
            <a:p>
              <a:endParaRPr lang="en-US" sz="1100" dirty="0"/>
            </a:p>
          </p:txBody>
        </p:sp>
      </p:grpSp>
      <p:grpSp>
        <p:nvGrpSpPr>
          <p:cNvPr id="14" name="Group 13"/>
          <p:cNvGrpSpPr/>
          <p:nvPr/>
        </p:nvGrpSpPr>
        <p:grpSpPr>
          <a:xfrm>
            <a:off x="522033" y="2090431"/>
            <a:ext cx="4134889" cy="731520"/>
            <a:chOff x="554038" y="4460421"/>
            <a:chExt cx="6080125" cy="1198163"/>
          </a:xfrm>
          <a:solidFill>
            <a:schemeClr val="bg1">
              <a:lumMod val="50000"/>
            </a:schemeClr>
          </a:solidFill>
        </p:grpSpPr>
        <p:grpSp>
          <p:nvGrpSpPr>
            <p:cNvPr id="15" name="Group 14"/>
            <p:cNvGrpSpPr/>
            <p:nvPr/>
          </p:nvGrpSpPr>
          <p:grpSpPr>
            <a:xfrm>
              <a:off x="554038" y="4460421"/>
              <a:ext cx="6080125" cy="1198163"/>
              <a:chOff x="554038" y="1908175"/>
              <a:chExt cx="6080125" cy="1308100"/>
            </a:xfrm>
            <a:grpFill/>
          </p:grpSpPr>
          <p:sp>
            <p:nvSpPr>
              <p:cNvPr id="19"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1"/>
              </a:solidFill>
              <a:ln>
                <a:solidFill>
                  <a:schemeClr val="accent4"/>
                </a:solidFill>
              </a:ln>
            </p:spPr>
            <p:txBody>
              <a:bodyPr vert="horz" wrap="square" lIns="62185" tIns="31093" rIns="62185" bIns="31093" numCol="1" anchor="t" anchorCtr="0" compatLnSpc="1">
                <a:prstTxWarp prst="textNoShape">
                  <a:avLst/>
                </a:prstTxWarp>
              </a:bodyPr>
              <a:lstStyle/>
              <a:p>
                <a:endParaRPr lang="en-GB" sz="1100"/>
              </a:p>
            </p:txBody>
          </p:sp>
          <p:sp>
            <p:nvSpPr>
              <p:cNvPr id="20" name="Freeform 7"/>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grpFill/>
              <a:ln>
                <a:solidFill>
                  <a:schemeClr val="bg1">
                    <a:lumMod val="50000"/>
                  </a:schemeClr>
                </a:solidFill>
              </a:ln>
            </p:spPr>
            <p:txBody>
              <a:bodyPr vert="horz" wrap="square" lIns="62185" tIns="31093" rIns="62185" bIns="31093" numCol="1" anchor="t" anchorCtr="0" compatLnSpc="1">
                <a:prstTxWarp prst="textNoShape">
                  <a:avLst/>
                </a:prstTxWarp>
              </a:bodyPr>
              <a:lstStyle/>
              <a:p>
                <a:endParaRPr lang="en-GB" sz="1100"/>
              </a:p>
            </p:txBody>
          </p:sp>
        </p:grpSp>
        <p:sp>
          <p:nvSpPr>
            <p:cNvPr id="16" name="Rectangle 15"/>
            <p:cNvSpPr/>
            <p:nvPr/>
          </p:nvSpPr>
          <p:spPr>
            <a:xfrm>
              <a:off x="3186460" y="4795309"/>
              <a:ext cx="3384377" cy="384683"/>
            </a:xfrm>
            <a:prstGeom prst="rect">
              <a:avLst/>
            </a:prstGeom>
            <a:grpFill/>
          </p:spPr>
          <p:txBody>
            <a:bodyPr wrap="square">
              <a:spAutoFit/>
            </a:bodyPr>
            <a:lstStyle/>
            <a:p>
              <a:pPr>
                <a:spcAft>
                  <a:spcPts val="408"/>
                </a:spcAft>
              </a:pPr>
              <a:endParaRPr lang="en-GB" sz="1100" dirty="0">
                <a:solidFill>
                  <a:schemeClr val="bg1"/>
                </a:solidFill>
              </a:endParaRPr>
            </a:p>
          </p:txBody>
        </p:sp>
      </p:grpSp>
      <p:grpSp>
        <p:nvGrpSpPr>
          <p:cNvPr id="21" name="Group 20"/>
          <p:cNvGrpSpPr/>
          <p:nvPr/>
        </p:nvGrpSpPr>
        <p:grpSpPr>
          <a:xfrm>
            <a:off x="522033" y="3556625"/>
            <a:ext cx="4134889" cy="731520"/>
            <a:chOff x="554038" y="5678812"/>
            <a:chExt cx="6080125" cy="1198163"/>
          </a:xfrm>
          <a:solidFill>
            <a:srgbClr val="FF0000"/>
          </a:solidFill>
        </p:grpSpPr>
        <p:grpSp>
          <p:nvGrpSpPr>
            <p:cNvPr id="22" name="Group 21"/>
            <p:cNvGrpSpPr/>
            <p:nvPr/>
          </p:nvGrpSpPr>
          <p:grpSpPr>
            <a:xfrm>
              <a:off x="554038" y="5678812"/>
              <a:ext cx="6080125" cy="1198163"/>
              <a:chOff x="554038" y="1908175"/>
              <a:chExt cx="6080125" cy="1308100"/>
            </a:xfrm>
            <a:grpFill/>
          </p:grpSpPr>
          <p:sp>
            <p:nvSpPr>
              <p:cNvPr id="24"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1"/>
              </a:solidFill>
              <a:ln>
                <a:solidFill>
                  <a:srgbClr val="497CB6"/>
                </a:solidFill>
              </a:ln>
            </p:spPr>
            <p:txBody>
              <a:bodyPr vert="horz" wrap="square" lIns="62185" tIns="31093" rIns="62185" bIns="31093" numCol="1" anchor="t" anchorCtr="0" compatLnSpc="1">
                <a:prstTxWarp prst="textNoShape">
                  <a:avLst/>
                </a:prstTxWarp>
              </a:bodyPr>
              <a:lstStyle/>
              <a:p>
                <a:endParaRPr lang="en-GB" sz="1100"/>
              </a:p>
            </p:txBody>
          </p:sp>
          <p:sp>
            <p:nvSpPr>
              <p:cNvPr id="25" name="Freeform 7"/>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497CB6"/>
              </a:solidFill>
              <a:ln>
                <a:solidFill>
                  <a:srgbClr val="497CB6"/>
                </a:solidFill>
              </a:ln>
            </p:spPr>
            <p:txBody>
              <a:bodyPr vert="horz" wrap="square" lIns="62185" tIns="31093" rIns="62185" bIns="31093" numCol="1" anchor="t" anchorCtr="0" compatLnSpc="1">
                <a:prstTxWarp prst="textNoShape">
                  <a:avLst/>
                </a:prstTxWarp>
              </a:bodyPr>
              <a:lstStyle/>
              <a:p>
                <a:endParaRPr lang="en-GB" sz="1100">
                  <a:solidFill>
                    <a:schemeClr val="bg1"/>
                  </a:solidFill>
                </a:endParaRPr>
              </a:p>
            </p:txBody>
          </p:sp>
        </p:grpSp>
        <p:sp>
          <p:nvSpPr>
            <p:cNvPr id="23" name="Rectangle 22"/>
            <p:cNvSpPr/>
            <p:nvPr/>
          </p:nvSpPr>
          <p:spPr>
            <a:xfrm>
              <a:off x="3186459" y="5917473"/>
              <a:ext cx="3384377" cy="633596"/>
            </a:xfrm>
            <a:prstGeom prst="rect">
              <a:avLst/>
            </a:prstGeom>
            <a:noFill/>
            <a:ln>
              <a:solidFill>
                <a:srgbClr val="497CB6"/>
              </a:solidFill>
            </a:ln>
          </p:spPr>
          <p:txBody>
            <a:bodyPr wrap="square">
              <a:spAutoFit/>
            </a:bodyPr>
            <a:lstStyle/>
            <a:p>
              <a:pPr>
                <a:spcAft>
                  <a:spcPts val="408"/>
                </a:spcAft>
              </a:pPr>
              <a:r>
                <a:rPr lang="en-US" sz="1100" b="1" dirty="0">
                  <a:solidFill>
                    <a:schemeClr val="bg1"/>
                  </a:solidFill>
                </a:rPr>
                <a:t>Monthly returns </a:t>
              </a:r>
              <a:r>
                <a:rPr lang="en-US" sz="1100" dirty="0">
                  <a:solidFill>
                    <a:schemeClr val="bg1"/>
                  </a:solidFill>
                </a:rPr>
                <a:t>excluding compounding tax payer and ISD</a:t>
              </a:r>
              <a:endParaRPr lang="en-GB" sz="1100" dirty="0">
                <a:solidFill>
                  <a:schemeClr val="bg1"/>
                </a:solidFill>
              </a:endParaRPr>
            </a:p>
          </p:txBody>
        </p:sp>
      </p:grpSp>
      <p:sp>
        <p:nvSpPr>
          <p:cNvPr id="26" name="Rectangle 25"/>
          <p:cNvSpPr/>
          <p:nvPr/>
        </p:nvSpPr>
        <p:spPr>
          <a:xfrm>
            <a:off x="571132" y="1601442"/>
            <a:ext cx="1003765" cy="261610"/>
          </a:xfrm>
          <a:prstGeom prst="rect">
            <a:avLst/>
          </a:prstGeom>
        </p:spPr>
        <p:txBody>
          <a:bodyPr wrap="square">
            <a:spAutoFit/>
          </a:bodyPr>
          <a:lstStyle/>
          <a:p>
            <a:r>
              <a:rPr lang="en-GB" sz="1100" b="1" dirty="0">
                <a:solidFill>
                  <a:schemeClr val="tx2"/>
                </a:solidFill>
              </a:rPr>
              <a:t>GSTR </a:t>
            </a:r>
            <a:r>
              <a:rPr lang="en-GB" sz="1100" b="1" dirty="0" smtClean="0">
                <a:solidFill>
                  <a:schemeClr val="tx2"/>
                </a:solidFill>
              </a:rPr>
              <a:t>2A</a:t>
            </a:r>
            <a:endParaRPr lang="en-GB" sz="1100" dirty="0">
              <a:solidFill>
                <a:schemeClr val="tx2"/>
              </a:solidFill>
            </a:endParaRPr>
          </a:p>
        </p:txBody>
      </p:sp>
      <p:sp>
        <p:nvSpPr>
          <p:cNvPr id="27" name="Rectangle 26"/>
          <p:cNvSpPr/>
          <p:nvPr/>
        </p:nvSpPr>
        <p:spPr>
          <a:xfrm>
            <a:off x="600625" y="2313020"/>
            <a:ext cx="1003765" cy="261610"/>
          </a:xfrm>
          <a:prstGeom prst="rect">
            <a:avLst/>
          </a:prstGeom>
        </p:spPr>
        <p:txBody>
          <a:bodyPr wrap="square">
            <a:spAutoFit/>
          </a:bodyPr>
          <a:lstStyle/>
          <a:p>
            <a:r>
              <a:rPr lang="en-GB" sz="1100" b="1" dirty="0">
                <a:solidFill>
                  <a:schemeClr val="tx2"/>
                </a:solidFill>
              </a:rPr>
              <a:t>GSTR 2</a:t>
            </a:r>
            <a:endParaRPr lang="en-GB" sz="1100" dirty="0">
              <a:solidFill>
                <a:schemeClr val="tx2"/>
              </a:solidFill>
            </a:endParaRPr>
          </a:p>
        </p:txBody>
      </p:sp>
      <p:sp>
        <p:nvSpPr>
          <p:cNvPr id="29" name="Rectangle 28"/>
          <p:cNvSpPr/>
          <p:nvPr/>
        </p:nvSpPr>
        <p:spPr>
          <a:xfrm>
            <a:off x="2312255" y="2238346"/>
            <a:ext cx="2344667" cy="430887"/>
          </a:xfrm>
          <a:prstGeom prst="rect">
            <a:avLst/>
          </a:prstGeom>
        </p:spPr>
        <p:txBody>
          <a:bodyPr wrap="square">
            <a:spAutoFit/>
          </a:bodyPr>
          <a:lstStyle/>
          <a:p>
            <a:r>
              <a:rPr lang="en-US" sz="1100" b="1" dirty="0">
                <a:solidFill>
                  <a:schemeClr val="bg1"/>
                </a:solidFill>
              </a:rPr>
              <a:t>Inward supply </a:t>
            </a:r>
            <a:r>
              <a:rPr lang="en-US" sz="1100" dirty="0">
                <a:solidFill>
                  <a:schemeClr val="bg1"/>
                </a:solidFill>
              </a:rPr>
              <a:t>of taxable goods and services. </a:t>
            </a:r>
          </a:p>
        </p:txBody>
      </p:sp>
      <p:grpSp>
        <p:nvGrpSpPr>
          <p:cNvPr id="30" name="Group 29"/>
          <p:cNvGrpSpPr/>
          <p:nvPr/>
        </p:nvGrpSpPr>
        <p:grpSpPr>
          <a:xfrm>
            <a:off x="4902067" y="626928"/>
            <a:ext cx="4134889" cy="731520"/>
            <a:chOff x="554038" y="3276575"/>
            <a:chExt cx="6080125" cy="1198163"/>
          </a:xfrm>
        </p:grpSpPr>
        <p:grpSp>
          <p:nvGrpSpPr>
            <p:cNvPr id="31" name="Group 30"/>
            <p:cNvGrpSpPr/>
            <p:nvPr/>
          </p:nvGrpSpPr>
          <p:grpSpPr>
            <a:xfrm>
              <a:off x="554038" y="3276575"/>
              <a:ext cx="6080125" cy="1198163"/>
              <a:chOff x="554038" y="1908175"/>
              <a:chExt cx="6080125" cy="1308100"/>
            </a:xfrm>
          </p:grpSpPr>
          <p:sp>
            <p:nvSpPr>
              <p:cNvPr id="33"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1"/>
              </a:solidFill>
              <a:ln>
                <a:solidFill>
                  <a:srgbClr val="C00000"/>
                </a:solidFill>
              </a:ln>
            </p:spPr>
            <p:txBody>
              <a:bodyPr vert="horz" wrap="square" lIns="62185" tIns="31093" rIns="62185" bIns="31093" numCol="1" anchor="t" anchorCtr="0" compatLnSpc="1">
                <a:prstTxWarp prst="textNoShape">
                  <a:avLst/>
                </a:prstTxWarp>
              </a:bodyPr>
              <a:lstStyle/>
              <a:p>
                <a:endParaRPr lang="en-GB" sz="1100"/>
              </a:p>
            </p:txBody>
          </p:sp>
          <p:sp>
            <p:nvSpPr>
              <p:cNvPr id="34" name="Freeform 7"/>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C00000"/>
              </a:solidFill>
              <a:ln>
                <a:solidFill>
                  <a:srgbClr val="EB8C00"/>
                </a:solidFill>
              </a:ln>
            </p:spPr>
            <p:txBody>
              <a:bodyPr vert="horz" wrap="square" lIns="62185" tIns="31093" rIns="62185" bIns="31093" numCol="1" anchor="t" anchorCtr="0" compatLnSpc="1">
                <a:prstTxWarp prst="textNoShape">
                  <a:avLst/>
                </a:prstTxWarp>
              </a:bodyPr>
              <a:lstStyle/>
              <a:p>
                <a:endParaRPr lang="en-GB" sz="1100"/>
              </a:p>
            </p:txBody>
          </p:sp>
        </p:grpSp>
        <p:sp>
          <p:nvSpPr>
            <p:cNvPr id="32" name="Rectangle 31"/>
            <p:cNvSpPr/>
            <p:nvPr/>
          </p:nvSpPr>
          <p:spPr>
            <a:xfrm>
              <a:off x="3188210" y="3783543"/>
              <a:ext cx="3384377" cy="384683"/>
            </a:xfrm>
            <a:prstGeom prst="rect">
              <a:avLst/>
            </a:prstGeom>
          </p:spPr>
          <p:txBody>
            <a:bodyPr wrap="square">
              <a:spAutoFit/>
            </a:bodyPr>
            <a:lstStyle/>
            <a:p>
              <a:endParaRPr lang="en-US" sz="1100" dirty="0"/>
            </a:p>
          </p:txBody>
        </p:sp>
      </p:grpSp>
      <p:grpSp>
        <p:nvGrpSpPr>
          <p:cNvPr id="35" name="Group 34"/>
          <p:cNvGrpSpPr/>
          <p:nvPr/>
        </p:nvGrpSpPr>
        <p:grpSpPr>
          <a:xfrm>
            <a:off x="4902067" y="1350416"/>
            <a:ext cx="4134889" cy="731520"/>
            <a:chOff x="554038" y="4428957"/>
            <a:chExt cx="6080125" cy="1229627"/>
          </a:xfrm>
        </p:grpSpPr>
        <p:grpSp>
          <p:nvGrpSpPr>
            <p:cNvPr id="36" name="Group 35"/>
            <p:cNvGrpSpPr/>
            <p:nvPr/>
          </p:nvGrpSpPr>
          <p:grpSpPr>
            <a:xfrm>
              <a:off x="554038" y="4460421"/>
              <a:ext cx="6080125" cy="1198163"/>
              <a:chOff x="554038" y="1908175"/>
              <a:chExt cx="6080125" cy="1308100"/>
            </a:xfrm>
          </p:grpSpPr>
          <p:sp>
            <p:nvSpPr>
              <p:cNvPr id="40"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1"/>
              </a:solidFill>
              <a:ln>
                <a:solidFill>
                  <a:schemeClr val="tx2"/>
                </a:solidFill>
              </a:ln>
            </p:spPr>
            <p:txBody>
              <a:bodyPr vert="horz" wrap="square" lIns="62185" tIns="31093" rIns="62185" bIns="31093" numCol="1" anchor="t" anchorCtr="0" compatLnSpc="1">
                <a:prstTxWarp prst="textNoShape">
                  <a:avLst/>
                </a:prstTxWarp>
              </a:bodyPr>
              <a:lstStyle/>
              <a:p>
                <a:endParaRPr lang="en-GB" sz="1100"/>
              </a:p>
            </p:txBody>
          </p:sp>
          <p:sp>
            <p:nvSpPr>
              <p:cNvPr id="41" name="Freeform 7"/>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chemeClr val="tx2"/>
              </a:solidFill>
              <a:ln>
                <a:solidFill>
                  <a:schemeClr val="accent4"/>
                </a:solidFill>
              </a:ln>
            </p:spPr>
            <p:txBody>
              <a:bodyPr vert="horz" wrap="square" lIns="62185" tIns="31093" rIns="62185" bIns="31093" numCol="1" anchor="t" anchorCtr="0" compatLnSpc="1">
                <a:prstTxWarp prst="textNoShape">
                  <a:avLst/>
                </a:prstTxWarp>
              </a:bodyPr>
              <a:lstStyle/>
              <a:p>
                <a:endParaRPr lang="en-GB" sz="1100"/>
              </a:p>
            </p:txBody>
          </p:sp>
        </p:grpSp>
        <p:sp>
          <p:nvSpPr>
            <p:cNvPr id="37" name="Rectangle 36"/>
            <p:cNvSpPr/>
            <p:nvPr/>
          </p:nvSpPr>
          <p:spPr>
            <a:xfrm>
              <a:off x="3186460" y="4795309"/>
              <a:ext cx="3384377" cy="384683"/>
            </a:xfrm>
            <a:prstGeom prst="rect">
              <a:avLst/>
            </a:prstGeom>
          </p:spPr>
          <p:txBody>
            <a:bodyPr wrap="square">
              <a:spAutoFit/>
            </a:bodyPr>
            <a:lstStyle/>
            <a:p>
              <a:pPr>
                <a:spcAft>
                  <a:spcPts val="408"/>
                </a:spcAft>
              </a:pPr>
              <a:endParaRPr lang="en-GB" sz="1100" dirty="0">
                <a:solidFill>
                  <a:schemeClr val="bg1"/>
                </a:solidFill>
              </a:endParaRPr>
            </a:p>
          </p:txBody>
        </p:sp>
        <p:sp>
          <p:nvSpPr>
            <p:cNvPr id="38" name="Rectangle 37"/>
            <p:cNvSpPr/>
            <p:nvPr/>
          </p:nvSpPr>
          <p:spPr>
            <a:xfrm>
              <a:off x="594172" y="4428957"/>
              <a:ext cx="662557" cy="384683"/>
            </a:xfrm>
            <a:prstGeom prst="rect">
              <a:avLst/>
            </a:prstGeom>
          </p:spPr>
          <p:txBody>
            <a:bodyPr wrap="square">
              <a:spAutoFit/>
            </a:bodyPr>
            <a:lstStyle/>
            <a:p>
              <a:endParaRPr lang="en-GB" sz="1100" dirty="0">
                <a:solidFill>
                  <a:schemeClr val="accent4"/>
                </a:solidFill>
              </a:endParaRPr>
            </a:p>
          </p:txBody>
        </p:sp>
        <p:sp>
          <p:nvSpPr>
            <p:cNvPr id="39" name="Rectangle 38"/>
            <p:cNvSpPr/>
            <p:nvPr/>
          </p:nvSpPr>
          <p:spPr>
            <a:xfrm>
              <a:off x="1154053" y="4463429"/>
              <a:ext cx="592248" cy="384683"/>
            </a:xfrm>
            <a:prstGeom prst="rect">
              <a:avLst/>
            </a:prstGeom>
          </p:spPr>
          <p:txBody>
            <a:bodyPr wrap="square">
              <a:spAutoFit/>
            </a:bodyPr>
            <a:lstStyle/>
            <a:p>
              <a:endParaRPr lang="en-GB" sz="1100" dirty="0">
                <a:solidFill>
                  <a:schemeClr val="accent4"/>
                </a:solidFill>
              </a:endParaRPr>
            </a:p>
          </p:txBody>
        </p:sp>
      </p:grpSp>
      <p:grpSp>
        <p:nvGrpSpPr>
          <p:cNvPr id="42" name="Group 41"/>
          <p:cNvGrpSpPr/>
          <p:nvPr/>
        </p:nvGrpSpPr>
        <p:grpSpPr>
          <a:xfrm>
            <a:off x="4902067" y="2073904"/>
            <a:ext cx="4134889" cy="731520"/>
            <a:chOff x="554038" y="5678812"/>
            <a:chExt cx="6080125" cy="1198163"/>
          </a:xfrm>
        </p:grpSpPr>
        <p:grpSp>
          <p:nvGrpSpPr>
            <p:cNvPr id="43" name="Group 42"/>
            <p:cNvGrpSpPr/>
            <p:nvPr/>
          </p:nvGrpSpPr>
          <p:grpSpPr>
            <a:xfrm>
              <a:off x="554038" y="5678812"/>
              <a:ext cx="6080125" cy="1198163"/>
              <a:chOff x="554038" y="1908175"/>
              <a:chExt cx="6080125" cy="1308100"/>
            </a:xfrm>
          </p:grpSpPr>
          <p:sp>
            <p:nvSpPr>
              <p:cNvPr id="45"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1"/>
              </a:solidFill>
              <a:ln>
                <a:solidFill>
                  <a:schemeClr val="bg1">
                    <a:lumMod val="50000"/>
                  </a:schemeClr>
                </a:solidFill>
              </a:ln>
            </p:spPr>
            <p:txBody>
              <a:bodyPr vert="horz" wrap="square" lIns="62185" tIns="31093" rIns="62185" bIns="31093" numCol="1" anchor="t" anchorCtr="0" compatLnSpc="1">
                <a:prstTxWarp prst="textNoShape">
                  <a:avLst/>
                </a:prstTxWarp>
              </a:bodyPr>
              <a:lstStyle/>
              <a:p>
                <a:endParaRPr lang="en-GB" sz="1100"/>
              </a:p>
            </p:txBody>
          </p:sp>
          <p:sp>
            <p:nvSpPr>
              <p:cNvPr id="46" name="Freeform 7"/>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chemeClr val="bg1">
                  <a:lumMod val="50000"/>
                </a:schemeClr>
              </a:solidFill>
              <a:ln>
                <a:solidFill>
                  <a:schemeClr val="bg1">
                    <a:lumMod val="50000"/>
                  </a:schemeClr>
                </a:solidFill>
              </a:ln>
            </p:spPr>
            <p:txBody>
              <a:bodyPr vert="horz" wrap="square" lIns="62185" tIns="31093" rIns="62185" bIns="31093" numCol="1" anchor="t" anchorCtr="0" compatLnSpc="1">
                <a:prstTxWarp prst="textNoShape">
                  <a:avLst/>
                </a:prstTxWarp>
              </a:bodyPr>
              <a:lstStyle/>
              <a:p>
                <a:endParaRPr lang="en-GB" sz="1100">
                  <a:solidFill>
                    <a:schemeClr val="bg1"/>
                  </a:solidFill>
                </a:endParaRPr>
              </a:p>
            </p:txBody>
          </p:sp>
        </p:grpSp>
        <p:sp>
          <p:nvSpPr>
            <p:cNvPr id="44" name="Rectangle 43"/>
            <p:cNvSpPr/>
            <p:nvPr/>
          </p:nvSpPr>
          <p:spPr>
            <a:xfrm>
              <a:off x="3125049" y="5853775"/>
              <a:ext cx="3384377" cy="705754"/>
            </a:xfrm>
            <a:prstGeom prst="rect">
              <a:avLst/>
            </a:prstGeom>
          </p:spPr>
          <p:txBody>
            <a:bodyPr wrap="square">
              <a:spAutoFit/>
            </a:bodyPr>
            <a:lstStyle/>
            <a:p>
              <a:r>
                <a:rPr lang="en-US" sz="1100" b="1" dirty="0">
                  <a:solidFill>
                    <a:schemeClr val="bg1"/>
                  </a:solidFill>
                </a:rPr>
                <a:t>Return for authorities deducting tax at source</a:t>
              </a:r>
            </a:p>
          </p:txBody>
        </p:sp>
      </p:grpSp>
      <p:sp>
        <p:nvSpPr>
          <p:cNvPr id="47" name="Rectangle 46"/>
          <p:cNvSpPr/>
          <p:nvPr/>
        </p:nvSpPr>
        <p:spPr>
          <a:xfrm>
            <a:off x="5010714" y="875079"/>
            <a:ext cx="1003765" cy="261610"/>
          </a:xfrm>
          <a:prstGeom prst="rect">
            <a:avLst/>
          </a:prstGeom>
        </p:spPr>
        <p:txBody>
          <a:bodyPr wrap="square">
            <a:spAutoFit/>
          </a:bodyPr>
          <a:lstStyle/>
          <a:p>
            <a:r>
              <a:rPr lang="en-GB" sz="1100" b="1" dirty="0">
                <a:solidFill>
                  <a:schemeClr val="tx2"/>
                </a:solidFill>
              </a:rPr>
              <a:t>GSTR </a:t>
            </a:r>
            <a:r>
              <a:rPr lang="en-GB" sz="1100" b="1" dirty="0" smtClean="0">
                <a:solidFill>
                  <a:schemeClr val="tx2"/>
                </a:solidFill>
              </a:rPr>
              <a:t>5</a:t>
            </a:r>
            <a:endParaRPr lang="en-GB" sz="1100" dirty="0">
              <a:solidFill>
                <a:schemeClr val="tx2"/>
              </a:solidFill>
            </a:endParaRPr>
          </a:p>
        </p:txBody>
      </p:sp>
      <p:sp>
        <p:nvSpPr>
          <p:cNvPr id="48" name="Rectangle 47"/>
          <p:cNvSpPr/>
          <p:nvPr/>
        </p:nvSpPr>
        <p:spPr>
          <a:xfrm>
            <a:off x="5009618" y="1610463"/>
            <a:ext cx="1003765" cy="261610"/>
          </a:xfrm>
          <a:prstGeom prst="rect">
            <a:avLst/>
          </a:prstGeom>
        </p:spPr>
        <p:txBody>
          <a:bodyPr wrap="square">
            <a:spAutoFit/>
          </a:bodyPr>
          <a:lstStyle/>
          <a:p>
            <a:r>
              <a:rPr lang="en-GB" sz="1100" b="1" dirty="0">
                <a:solidFill>
                  <a:schemeClr val="tx2"/>
                </a:solidFill>
              </a:rPr>
              <a:t>GSTR 6</a:t>
            </a:r>
            <a:endParaRPr lang="en-GB" sz="1100" dirty="0">
              <a:solidFill>
                <a:schemeClr val="tx2"/>
              </a:solidFill>
            </a:endParaRPr>
          </a:p>
        </p:txBody>
      </p:sp>
      <p:sp>
        <p:nvSpPr>
          <p:cNvPr id="49" name="Rectangle 48"/>
          <p:cNvSpPr/>
          <p:nvPr/>
        </p:nvSpPr>
        <p:spPr>
          <a:xfrm>
            <a:off x="5009618" y="2340629"/>
            <a:ext cx="1003765" cy="261610"/>
          </a:xfrm>
          <a:prstGeom prst="rect">
            <a:avLst/>
          </a:prstGeom>
        </p:spPr>
        <p:txBody>
          <a:bodyPr wrap="square">
            <a:spAutoFit/>
          </a:bodyPr>
          <a:lstStyle/>
          <a:p>
            <a:r>
              <a:rPr lang="en-GB" sz="1100" b="1" dirty="0">
                <a:solidFill>
                  <a:schemeClr val="tx2"/>
                </a:solidFill>
              </a:rPr>
              <a:t>GSTR </a:t>
            </a:r>
            <a:r>
              <a:rPr lang="en-GB" sz="1100" b="1" dirty="0" smtClean="0">
                <a:solidFill>
                  <a:schemeClr val="tx2"/>
                </a:solidFill>
              </a:rPr>
              <a:t>7</a:t>
            </a:r>
            <a:endParaRPr lang="en-GB" sz="1100" dirty="0">
              <a:solidFill>
                <a:schemeClr val="tx2"/>
              </a:solidFill>
            </a:endParaRPr>
          </a:p>
        </p:txBody>
      </p:sp>
      <p:sp>
        <p:nvSpPr>
          <p:cNvPr id="50" name="Rectangle 49"/>
          <p:cNvSpPr/>
          <p:nvPr/>
        </p:nvSpPr>
        <p:spPr>
          <a:xfrm>
            <a:off x="6565696" y="1568363"/>
            <a:ext cx="2471260" cy="261610"/>
          </a:xfrm>
          <a:prstGeom prst="rect">
            <a:avLst/>
          </a:prstGeom>
        </p:spPr>
        <p:txBody>
          <a:bodyPr wrap="square">
            <a:spAutoFit/>
          </a:bodyPr>
          <a:lstStyle/>
          <a:p>
            <a:r>
              <a:rPr lang="en-US" sz="1100" b="1" dirty="0">
                <a:solidFill>
                  <a:schemeClr val="bg1"/>
                </a:solidFill>
              </a:rPr>
              <a:t>Return for Input Service Distributor </a:t>
            </a:r>
          </a:p>
        </p:txBody>
      </p:sp>
      <p:sp>
        <p:nvSpPr>
          <p:cNvPr id="51" name="Rectangle 50"/>
          <p:cNvSpPr/>
          <p:nvPr/>
        </p:nvSpPr>
        <p:spPr>
          <a:xfrm>
            <a:off x="6565696" y="781165"/>
            <a:ext cx="2261720" cy="430887"/>
          </a:xfrm>
          <a:prstGeom prst="rect">
            <a:avLst/>
          </a:prstGeom>
        </p:spPr>
        <p:txBody>
          <a:bodyPr wrap="square">
            <a:spAutoFit/>
          </a:bodyPr>
          <a:lstStyle/>
          <a:p>
            <a:r>
              <a:rPr lang="en-US" sz="1100" b="1" dirty="0">
                <a:solidFill>
                  <a:schemeClr val="bg1"/>
                </a:solidFill>
              </a:rPr>
              <a:t>Return </a:t>
            </a:r>
            <a:r>
              <a:rPr lang="en-US" sz="1100" b="1" dirty="0" smtClean="0">
                <a:solidFill>
                  <a:schemeClr val="bg1"/>
                </a:solidFill>
              </a:rPr>
              <a:t>for Non-Resident foreign taxable person</a:t>
            </a:r>
            <a:endParaRPr lang="en-US" sz="1100" b="1" dirty="0">
              <a:solidFill>
                <a:schemeClr val="bg1"/>
              </a:solidFill>
            </a:endParaRPr>
          </a:p>
        </p:txBody>
      </p:sp>
      <p:sp>
        <p:nvSpPr>
          <p:cNvPr id="52" name="Rectangle 51"/>
          <p:cNvSpPr/>
          <p:nvPr/>
        </p:nvSpPr>
        <p:spPr>
          <a:xfrm>
            <a:off x="2319305" y="1472818"/>
            <a:ext cx="2301601" cy="430887"/>
          </a:xfrm>
          <a:prstGeom prst="rect">
            <a:avLst/>
          </a:prstGeom>
        </p:spPr>
        <p:txBody>
          <a:bodyPr wrap="square">
            <a:spAutoFit/>
          </a:bodyPr>
          <a:lstStyle/>
          <a:p>
            <a:pPr>
              <a:spcAft>
                <a:spcPts val="408"/>
              </a:spcAft>
            </a:pPr>
            <a:r>
              <a:rPr lang="en-IN" sz="1100" b="1" dirty="0">
                <a:solidFill>
                  <a:schemeClr val="bg1"/>
                </a:solidFill>
              </a:rPr>
              <a:t>Details of supplies auto drafted from </a:t>
            </a:r>
            <a:r>
              <a:rPr lang="en-IN" sz="1100" b="1" dirty="0" smtClean="0">
                <a:solidFill>
                  <a:schemeClr val="bg1"/>
                </a:solidFill>
              </a:rPr>
              <a:t>GSTR-1, 6, 7 or 8 </a:t>
            </a:r>
            <a:r>
              <a:rPr lang="en-IN" sz="1100" b="1" dirty="0">
                <a:solidFill>
                  <a:schemeClr val="bg1"/>
                </a:solidFill>
              </a:rPr>
              <a:t>to recipient</a:t>
            </a:r>
            <a:endParaRPr lang="en-GB" sz="1100" b="1" dirty="0">
              <a:solidFill>
                <a:schemeClr val="bg1"/>
              </a:solidFill>
            </a:endParaRPr>
          </a:p>
        </p:txBody>
      </p:sp>
      <p:sp>
        <p:nvSpPr>
          <p:cNvPr id="57" name="Footer Placeholder 7"/>
          <p:cNvSpPr txBox="1">
            <a:spLocks/>
          </p:cNvSpPr>
          <p:nvPr/>
        </p:nvSpPr>
        <p:spPr>
          <a:xfrm>
            <a:off x="452037" y="37349"/>
            <a:ext cx="5260848" cy="492368"/>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bg1"/>
                </a:solidFill>
                <a:latin typeface="+mj-lt"/>
              </a:rPr>
              <a:t>GST return types</a:t>
            </a:r>
          </a:p>
        </p:txBody>
      </p:sp>
      <p:grpSp>
        <p:nvGrpSpPr>
          <p:cNvPr id="53" name="Group 52"/>
          <p:cNvGrpSpPr/>
          <p:nvPr/>
        </p:nvGrpSpPr>
        <p:grpSpPr>
          <a:xfrm>
            <a:off x="523453" y="2823528"/>
            <a:ext cx="4134889" cy="731520"/>
            <a:chOff x="554038" y="5678812"/>
            <a:chExt cx="6080125" cy="1198163"/>
          </a:xfrm>
          <a:solidFill>
            <a:srgbClr val="FF0000"/>
          </a:solidFill>
        </p:grpSpPr>
        <p:grpSp>
          <p:nvGrpSpPr>
            <p:cNvPr id="54" name="Group 53"/>
            <p:cNvGrpSpPr/>
            <p:nvPr/>
          </p:nvGrpSpPr>
          <p:grpSpPr>
            <a:xfrm>
              <a:off x="554038" y="5678812"/>
              <a:ext cx="6080125" cy="1198163"/>
              <a:chOff x="554038" y="1908175"/>
              <a:chExt cx="6080125" cy="1308100"/>
            </a:xfrm>
            <a:grpFill/>
          </p:grpSpPr>
          <p:sp>
            <p:nvSpPr>
              <p:cNvPr id="56"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1"/>
              </a:solidFill>
              <a:ln>
                <a:solidFill>
                  <a:srgbClr val="F15A22"/>
                </a:solidFill>
              </a:ln>
            </p:spPr>
            <p:txBody>
              <a:bodyPr vert="horz" wrap="square" lIns="62185" tIns="31093" rIns="62185" bIns="31093" numCol="1" anchor="t" anchorCtr="0" compatLnSpc="1">
                <a:prstTxWarp prst="textNoShape">
                  <a:avLst/>
                </a:prstTxWarp>
              </a:bodyPr>
              <a:lstStyle/>
              <a:p>
                <a:endParaRPr lang="en-GB" sz="1100"/>
              </a:p>
            </p:txBody>
          </p:sp>
          <p:sp>
            <p:nvSpPr>
              <p:cNvPr id="58" name="Freeform 7"/>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F15A22"/>
              </a:solidFill>
              <a:ln>
                <a:solidFill>
                  <a:srgbClr val="F15A22"/>
                </a:solidFill>
              </a:ln>
            </p:spPr>
            <p:txBody>
              <a:bodyPr vert="horz" wrap="square" lIns="62185" tIns="31093" rIns="62185" bIns="31093" numCol="1" anchor="t" anchorCtr="0" compatLnSpc="1">
                <a:prstTxWarp prst="textNoShape">
                  <a:avLst/>
                </a:prstTxWarp>
              </a:bodyPr>
              <a:lstStyle/>
              <a:p>
                <a:endParaRPr lang="en-GB" sz="1100">
                  <a:solidFill>
                    <a:schemeClr val="bg1"/>
                  </a:solidFill>
                </a:endParaRPr>
              </a:p>
            </p:txBody>
          </p:sp>
        </p:grpSp>
        <p:sp>
          <p:nvSpPr>
            <p:cNvPr id="55" name="Rectangle 54"/>
            <p:cNvSpPr/>
            <p:nvPr/>
          </p:nvSpPr>
          <p:spPr>
            <a:xfrm>
              <a:off x="3184371" y="5985237"/>
              <a:ext cx="3384377" cy="428493"/>
            </a:xfrm>
            <a:prstGeom prst="rect">
              <a:avLst/>
            </a:prstGeom>
            <a:noFill/>
            <a:ln>
              <a:solidFill>
                <a:srgbClr val="F15A22"/>
              </a:solidFill>
            </a:ln>
          </p:spPr>
          <p:txBody>
            <a:bodyPr wrap="square">
              <a:spAutoFit/>
            </a:bodyPr>
            <a:lstStyle/>
            <a:p>
              <a:pPr>
                <a:spcAft>
                  <a:spcPts val="408"/>
                </a:spcAft>
              </a:pPr>
              <a:r>
                <a:rPr lang="en-US" sz="1100" b="1" dirty="0">
                  <a:solidFill>
                    <a:schemeClr val="bg1"/>
                  </a:solidFill>
                </a:rPr>
                <a:t>Actions on GSTN transactions</a:t>
              </a:r>
              <a:endParaRPr lang="en-GB" sz="1100" b="1" dirty="0">
                <a:solidFill>
                  <a:schemeClr val="bg1"/>
                </a:solidFill>
              </a:endParaRPr>
            </a:p>
          </p:txBody>
        </p:sp>
      </p:grpSp>
      <p:grpSp>
        <p:nvGrpSpPr>
          <p:cNvPr id="59" name="Group 58"/>
          <p:cNvGrpSpPr/>
          <p:nvPr/>
        </p:nvGrpSpPr>
        <p:grpSpPr>
          <a:xfrm>
            <a:off x="529871" y="4289721"/>
            <a:ext cx="4134889" cy="731520"/>
            <a:chOff x="554038" y="5678812"/>
            <a:chExt cx="6080125" cy="1198163"/>
          </a:xfrm>
          <a:solidFill>
            <a:srgbClr val="FF0000"/>
          </a:solidFill>
        </p:grpSpPr>
        <p:grpSp>
          <p:nvGrpSpPr>
            <p:cNvPr id="60" name="Group 59"/>
            <p:cNvGrpSpPr/>
            <p:nvPr/>
          </p:nvGrpSpPr>
          <p:grpSpPr>
            <a:xfrm>
              <a:off x="554038" y="5678812"/>
              <a:ext cx="6080125" cy="1198163"/>
              <a:chOff x="554038" y="1908175"/>
              <a:chExt cx="6080125" cy="1308100"/>
            </a:xfrm>
            <a:grpFill/>
          </p:grpSpPr>
          <p:sp>
            <p:nvSpPr>
              <p:cNvPr id="62"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1"/>
              </a:solidFill>
              <a:ln>
                <a:solidFill>
                  <a:srgbClr val="7F7F7F"/>
                </a:solidFill>
              </a:ln>
            </p:spPr>
            <p:txBody>
              <a:bodyPr vert="horz" wrap="square" lIns="62185" tIns="31093" rIns="62185" bIns="31093" numCol="1" anchor="t" anchorCtr="0" compatLnSpc="1">
                <a:prstTxWarp prst="textNoShape">
                  <a:avLst/>
                </a:prstTxWarp>
              </a:bodyPr>
              <a:lstStyle/>
              <a:p>
                <a:endParaRPr lang="en-GB" sz="1100"/>
              </a:p>
            </p:txBody>
          </p:sp>
          <p:sp>
            <p:nvSpPr>
              <p:cNvPr id="63" name="Freeform 7"/>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7F7F7F"/>
              </a:solidFill>
              <a:ln>
                <a:solidFill>
                  <a:srgbClr val="7F7F7F"/>
                </a:solidFill>
              </a:ln>
            </p:spPr>
            <p:txBody>
              <a:bodyPr vert="horz" wrap="square" lIns="62185" tIns="31093" rIns="62185" bIns="31093" numCol="1" anchor="t" anchorCtr="0" compatLnSpc="1">
                <a:prstTxWarp prst="textNoShape">
                  <a:avLst/>
                </a:prstTxWarp>
              </a:bodyPr>
              <a:lstStyle/>
              <a:p>
                <a:endParaRPr lang="en-GB" sz="1100">
                  <a:solidFill>
                    <a:schemeClr val="bg1"/>
                  </a:solidFill>
                </a:endParaRPr>
              </a:p>
            </p:txBody>
          </p:sp>
        </p:grpSp>
        <p:sp>
          <p:nvSpPr>
            <p:cNvPr id="61" name="Rectangle 60"/>
            <p:cNvSpPr/>
            <p:nvPr/>
          </p:nvSpPr>
          <p:spPr>
            <a:xfrm>
              <a:off x="3185301" y="5917473"/>
              <a:ext cx="3384377" cy="705754"/>
            </a:xfrm>
            <a:prstGeom prst="rect">
              <a:avLst/>
            </a:prstGeom>
            <a:noFill/>
            <a:ln>
              <a:solidFill>
                <a:srgbClr val="7F7F7F"/>
              </a:solidFill>
            </a:ln>
          </p:spPr>
          <p:txBody>
            <a:bodyPr wrap="square">
              <a:spAutoFit/>
            </a:bodyPr>
            <a:lstStyle/>
            <a:p>
              <a:pPr>
                <a:spcAft>
                  <a:spcPts val="408"/>
                </a:spcAft>
              </a:pPr>
              <a:r>
                <a:rPr lang="en-US" sz="1100" b="1" dirty="0" smtClean="0">
                  <a:solidFill>
                    <a:schemeClr val="bg1"/>
                  </a:solidFill>
                </a:rPr>
                <a:t>Quarterly Return for Compounding taxable person </a:t>
              </a:r>
              <a:endParaRPr lang="en-GB" sz="1100" dirty="0">
                <a:solidFill>
                  <a:schemeClr val="bg1"/>
                </a:solidFill>
              </a:endParaRPr>
            </a:p>
          </p:txBody>
        </p:sp>
      </p:grpSp>
      <p:sp>
        <p:nvSpPr>
          <p:cNvPr id="28" name="Rectangle 27"/>
          <p:cNvSpPr/>
          <p:nvPr/>
        </p:nvSpPr>
        <p:spPr>
          <a:xfrm>
            <a:off x="600625" y="3035423"/>
            <a:ext cx="1003765" cy="261610"/>
          </a:xfrm>
          <a:prstGeom prst="rect">
            <a:avLst/>
          </a:prstGeom>
        </p:spPr>
        <p:txBody>
          <a:bodyPr wrap="square">
            <a:spAutoFit/>
          </a:bodyPr>
          <a:lstStyle/>
          <a:p>
            <a:r>
              <a:rPr lang="en-GB" sz="1100" b="1" dirty="0">
                <a:solidFill>
                  <a:schemeClr val="tx2"/>
                </a:solidFill>
              </a:rPr>
              <a:t>GSTR </a:t>
            </a:r>
            <a:r>
              <a:rPr lang="en-GB" sz="1100" b="1" dirty="0" smtClean="0">
                <a:solidFill>
                  <a:schemeClr val="tx2"/>
                </a:solidFill>
              </a:rPr>
              <a:t>1A</a:t>
            </a:r>
            <a:endParaRPr lang="en-GB" sz="1100" dirty="0">
              <a:solidFill>
                <a:schemeClr val="tx2"/>
              </a:solidFill>
            </a:endParaRPr>
          </a:p>
        </p:txBody>
      </p:sp>
      <p:grpSp>
        <p:nvGrpSpPr>
          <p:cNvPr id="64" name="Group 63"/>
          <p:cNvGrpSpPr/>
          <p:nvPr/>
        </p:nvGrpSpPr>
        <p:grpSpPr>
          <a:xfrm>
            <a:off x="4911282" y="3520880"/>
            <a:ext cx="4134889" cy="731520"/>
            <a:chOff x="554038" y="5678812"/>
            <a:chExt cx="6080125" cy="1198163"/>
          </a:xfrm>
        </p:grpSpPr>
        <p:grpSp>
          <p:nvGrpSpPr>
            <p:cNvPr id="65" name="Group 64"/>
            <p:cNvGrpSpPr/>
            <p:nvPr/>
          </p:nvGrpSpPr>
          <p:grpSpPr>
            <a:xfrm>
              <a:off x="554038" y="5678812"/>
              <a:ext cx="6080125" cy="1198163"/>
              <a:chOff x="554038" y="1908175"/>
              <a:chExt cx="6080125" cy="1308100"/>
            </a:xfrm>
          </p:grpSpPr>
          <p:sp>
            <p:nvSpPr>
              <p:cNvPr id="67"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1"/>
              </a:solidFill>
              <a:ln>
                <a:solidFill>
                  <a:srgbClr val="F15A22"/>
                </a:solidFill>
              </a:ln>
            </p:spPr>
            <p:txBody>
              <a:bodyPr vert="horz" wrap="square" lIns="62185" tIns="31093" rIns="62185" bIns="31093" numCol="1" anchor="t" anchorCtr="0" compatLnSpc="1">
                <a:prstTxWarp prst="textNoShape">
                  <a:avLst/>
                </a:prstTxWarp>
              </a:bodyPr>
              <a:lstStyle/>
              <a:p>
                <a:endParaRPr lang="en-GB" sz="1100" dirty="0"/>
              </a:p>
            </p:txBody>
          </p:sp>
          <p:sp>
            <p:nvSpPr>
              <p:cNvPr id="68" name="Freeform 7"/>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F15A22"/>
              </a:solidFill>
              <a:ln>
                <a:solidFill>
                  <a:srgbClr val="F15A22"/>
                </a:solidFill>
              </a:ln>
            </p:spPr>
            <p:txBody>
              <a:bodyPr vert="horz" wrap="square" lIns="62185" tIns="31093" rIns="62185" bIns="31093" numCol="1" anchor="t" anchorCtr="0" compatLnSpc="1">
                <a:prstTxWarp prst="textNoShape">
                  <a:avLst/>
                </a:prstTxWarp>
              </a:bodyPr>
              <a:lstStyle/>
              <a:p>
                <a:endParaRPr lang="en-GB" sz="1100">
                  <a:solidFill>
                    <a:schemeClr val="bg1"/>
                  </a:solidFill>
                </a:endParaRPr>
              </a:p>
            </p:txBody>
          </p:sp>
        </p:grpSp>
        <p:sp>
          <p:nvSpPr>
            <p:cNvPr id="66" name="Rectangle 65"/>
            <p:cNvSpPr/>
            <p:nvPr/>
          </p:nvSpPr>
          <p:spPr>
            <a:xfrm>
              <a:off x="3179130" y="6078571"/>
              <a:ext cx="3384377" cy="428493"/>
            </a:xfrm>
            <a:prstGeom prst="rect">
              <a:avLst/>
            </a:prstGeom>
            <a:ln>
              <a:solidFill>
                <a:srgbClr val="F15A22"/>
              </a:solidFill>
            </a:ln>
          </p:spPr>
          <p:txBody>
            <a:bodyPr wrap="square">
              <a:spAutoFit/>
            </a:bodyPr>
            <a:lstStyle/>
            <a:p>
              <a:pPr>
                <a:spcAft>
                  <a:spcPts val="408"/>
                </a:spcAft>
              </a:pPr>
              <a:r>
                <a:rPr lang="en-US" sz="1100" b="1" dirty="0" smtClean="0">
                  <a:solidFill>
                    <a:schemeClr val="bg1"/>
                  </a:solidFill>
                </a:rPr>
                <a:t>Annual Return</a:t>
              </a:r>
              <a:endParaRPr lang="en-GB" sz="1100" b="1" dirty="0">
                <a:solidFill>
                  <a:schemeClr val="bg1"/>
                </a:solidFill>
              </a:endParaRPr>
            </a:p>
          </p:txBody>
        </p:sp>
      </p:grpSp>
      <p:grpSp>
        <p:nvGrpSpPr>
          <p:cNvPr id="69" name="Group 68"/>
          <p:cNvGrpSpPr/>
          <p:nvPr/>
        </p:nvGrpSpPr>
        <p:grpSpPr>
          <a:xfrm>
            <a:off x="4909807" y="2797392"/>
            <a:ext cx="4134889" cy="731520"/>
            <a:chOff x="554038" y="5678812"/>
            <a:chExt cx="6080125" cy="1198163"/>
          </a:xfrm>
        </p:grpSpPr>
        <p:grpSp>
          <p:nvGrpSpPr>
            <p:cNvPr id="70" name="Group 69"/>
            <p:cNvGrpSpPr/>
            <p:nvPr/>
          </p:nvGrpSpPr>
          <p:grpSpPr>
            <a:xfrm>
              <a:off x="554038" y="5678812"/>
              <a:ext cx="6080125" cy="1198163"/>
              <a:chOff x="554038" y="1908175"/>
              <a:chExt cx="6080125" cy="1308100"/>
            </a:xfrm>
          </p:grpSpPr>
          <p:sp>
            <p:nvSpPr>
              <p:cNvPr id="72"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1"/>
              </a:solidFill>
              <a:ln>
                <a:solidFill>
                  <a:srgbClr val="497CB6"/>
                </a:solidFill>
              </a:ln>
            </p:spPr>
            <p:txBody>
              <a:bodyPr vert="horz" wrap="square" lIns="62185" tIns="31093" rIns="62185" bIns="31093" numCol="1" anchor="t" anchorCtr="0" compatLnSpc="1">
                <a:prstTxWarp prst="textNoShape">
                  <a:avLst/>
                </a:prstTxWarp>
              </a:bodyPr>
              <a:lstStyle/>
              <a:p>
                <a:endParaRPr lang="en-GB" sz="1100"/>
              </a:p>
            </p:txBody>
          </p:sp>
          <p:sp>
            <p:nvSpPr>
              <p:cNvPr id="73" name="Freeform 7"/>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497CB6"/>
              </a:solidFill>
              <a:ln>
                <a:solidFill>
                  <a:srgbClr val="497CB6"/>
                </a:solidFill>
              </a:ln>
            </p:spPr>
            <p:txBody>
              <a:bodyPr vert="horz" wrap="square" lIns="62185" tIns="31093" rIns="62185" bIns="31093" numCol="1" anchor="t" anchorCtr="0" compatLnSpc="1">
                <a:prstTxWarp prst="textNoShape">
                  <a:avLst/>
                </a:prstTxWarp>
              </a:bodyPr>
              <a:lstStyle/>
              <a:p>
                <a:endParaRPr lang="en-GB" sz="1100">
                  <a:solidFill>
                    <a:schemeClr val="bg1"/>
                  </a:solidFill>
                </a:endParaRPr>
              </a:p>
            </p:txBody>
          </p:sp>
        </p:grpSp>
        <p:sp>
          <p:nvSpPr>
            <p:cNvPr id="71" name="Rectangle 70"/>
            <p:cNvSpPr/>
            <p:nvPr/>
          </p:nvSpPr>
          <p:spPr>
            <a:xfrm>
              <a:off x="3193404" y="5917473"/>
              <a:ext cx="3384377" cy="633596"/>
            </a:xfrm>
            <a:prstGeom prst="rect">
              <a:avLst/>
            </a:prstGeom>
            <a:ln>
              <a:solidFill>
                <a:srgbClr val="497CB6"/>
              </a:solidFill>
            </a:ln>
          </p:spPr>
          <p:txBody>
            <a:bodyPr wrap="square">
              <a:spAutoFit/>
            </a:bodyPr>
            <a:lstStyle/>
            <a:p>
              <a:pPr>
                <a:spcAft>
                  <a:spcPts val="408"/>
                </a:spcAft>
              </a:pPr>
              <a:r>
                <a:rPr lang="en-US" sz="1100" b="1" dirty="0">
                  <a:solidFill>
                    <a:schemeClr val="bg1"/>
                  </a:solidFill>
                </a:rPr>
                <a:t>Details of supplies effected through e-commerce operator</a:t>
              </a:r>
              <a:endParaRPr lang="en-GB" sz="1100" b="1" dirty="0">
                <a:solidFill>
                  <a:schemeClr val="bg1"/>
                </a:solidFill>
              </a:endParaRPr>
            </a:p>
          </p:txBody>
        </p:sp>
      </p:grpSp>
      <p:grpSp>
        <p:nvGrpSpPr>
          <p:cNvPr id="74" name="Group 73"/>
          <p:cNvGrpSpPr/>
          <p:nvPr/>
        </p:nvGrpSpPr>
        <p:grpSpPr>
          <a:xfrm>
            <a:off x="4921523" y="4244366"/>
            <a:ext cx="4134889" cy="731520"/>
            <a:chOff x="554038" y="5678812"/>
            <a:chExt cx="6080125" cy="1198163"/>
          </a:xfrm>
        </p:grpSpPr>
        <p:grpSp>
          <p:nvGrpSpPr>
            <p:cNvPr id="75" name="Group 74"/>
            <p:cNvGrpSpPr/>
            <p:nvPr/>
          </p:nvGrpSpPr>
          <p:grpSpPr>
            <a:xfrm>
              <a:off x="554038" y="5678812"/>
              <a:ext cx="6080125" cy="1198163"/>
              <a:chOff x="554038" y="1908175"/>
              <a:chExt cx="6080125" cy="1308100"/>
            </a:xfrm>
          </p:grpSpPr>
          <p:sp>
            <p:nvSpPr>
              <p:cNvPr id="77"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1"/>
              </a:solidFill>
              <a:ln>
                <a:solidFill>
                  <a:schemeClr val="bg1">
                    <a:lumMod val="50000"/>
                  </a:schemeClr>
                </a:solidFill>
              </a:ln>
            </p:spPr>
            <p:txBody>
              <a:bodyPr vert="horz" wrap="square" lIns="62185" tIns="31093" rIns="62185" bIns="31093" numCol="1" anchor="t" anchorCtr="0" compatLnSpc="1">
                <a:prstTxWarp prst="textNoShape">
                  <a:avLst/>
                </a:prstTxWarp>
              </a:bodyPr>
              <a:lstStyle/>
              <a:p>
                <a:endParaRPr lang="en-GB" sz="1100"/>
              </a:p>
            </p:txBody>
          </p:sp>
          <p:sp>
            <p:nvSpPr>
              <p:cNvPr id="78" name="Freeform 7"/>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chemeClr val="bg1">
                  <a:lumMod val="50000"/>
                </a:schemeClr>
              </a:solidFill>
              <a:ln>
                <a:solidFill>
                  <a:schemeClr val="bg1">
                    <a:lumMod val="50000"/>
                  </a:schemeClr>
                </a:solidFill>
              </a:ln>
            </p:spPr>
            <p:txBody>
              <a:bodyPr vert="horz" wrap="square" lIns="62185" tIns="31093" rIns="62185" bIns="31093" numCol="1" anchor="t" anchorCtr="0" compatLnSpc="1">
                <a:prstTxWarp prst="textNoShape">
                  <a:avLst/>
                </a:prstTxWarp>
              </a:bodyPr>
              <a:lstStyle/>
              <a:p>
                <a:endParaRPr lang="en-GB" sz="1100">
                  <a:solidFill>
                    <a:schemeClr val="bg1"/>
                  </a:solidFill>
                </a:endParaRPr>
              </a:p>
            </p:txBody>
          </p:sp>
        </p:grpSp>
        <p:sp>
          <p:nvSpPr>
            <p:cNvPr id="76" name="Rectangle 75"/>
            <p:cNvSpPr/>
            <p:nvPr/>
          </p:nvSpPr>
          <p:spPr>
            <a:xfrm>
              <a:off x="3175713" y="5917473"/>
              <a:ext cx="3384377" cy="428493"/>
            </a:xfrm>
            <a:prstGeom prst="rect">
              <a:avLst/>
            </a:prstGeom>
          </p:spPr>
          <p:txBody>
            <a:bodyPr wrap="square">
              <a:spAutoFit/>
            </a:bodyPr>
            <a:lstStyle/>
            <a:p>
              <a:pPr>
                <a:spcAft>
                  <a:spcPts val="408"/>
                </a:spcAft>
              </a:pPr>
              <a:endParaRPr lang="en-GB" sz="1100" b="1" dirty="0">
                <a:solidFill>
                  <a:schemeClr val="bg1"/>
                </a:solidFill>
              </a:endParaRPr>
            </a:p>
          </p:txBody>
        </p:sp>
      </p:grpSp>
      <p:sp>
        <p:nvSpPr>
          <p:cNvPr id="79" name="Rectangle 78"/>
          <p:cNvSpPr/>
          <p:nvPr/>
        </p:nvSpPr>
        <p:spPr>
          <a:xfrm>
            <a:off x="617823" y="3834057"/>
            <a:ext cx="1003765" cy="261610"/>
          </a:xfrm>
          <a:prstGeom prst="rect">
            <a:avLst/>
          </a:prstGeom>
        </p:spPr>
        <p:txBody>
          <a:bodyPr wrap="square">
            <a:spAutoFit/>
          </a:bodyPr>
          <a:lstStyle/>
          <a:p>
            <a:r>
              <a:rPr lang="en-GB" sz="1100" b="1" dirty="0">
                <a:solidFill>
                  <a:schemeClr val="tx2"/>
                </a:solidFill>
              </a:rPr>
              <a:t>GSTR 3</a:t>
            </a:r>
            <a:endParaRPr lang="en-GB" sz="1100" dirty="0">
              <a:solidFill>
                <a:schemeClr val="tx2"/>
              </a:solidFill>
            </a:endParaRPr>
          </a:p>
        </p:txBody>
      </p:sp>
      <p:sp>
        <p:nvSpPr>
          <p:cNvPr id="80" name="Rectangle 79"/>
          <p:cNvSpPr/>
          <p:nvPr/>
        </p:nvSpPr>
        <p:spPr>
          <a:xfrm>
            <a:off x="617823" y="4521798"/>
            <a:ext cx="1003765" cy="261610"/>
          </a:xfrm>
          <a:prstGeom prst="rect">
            <a:avLst/>
          </a:prstGeom>
        </p:spPr>
        <p:txBody>
          <a:bodyPr wrap="square">
            <a:spAutoFit/>
          </a:bodyPr>
          <a:lstStyle/>
          <a:p>
            <a:r>
              <a:rPr lang="en-GB" sz="1100" b="1" dirty="0">
                <a:solidFill>
                  <a:schemeClr val="tx2"/>
                </a:solidFill>
              </a:rPr>
              <a:t>GSTR </a:t>
            </a:r>
            <a:r>
              <a:rPr lang="en-GB" sz="1100" b="1" dirty="0" smtClean="0">
                <a:solidFill>
                  <a:schemeClr val="tx2"/>
                </a:solidFill>
              </a:rPr>
              <a:t>4</a:t>
            </a:r>
            <a:endParaRPr lang="en-GB" sz="1100" dirty="0">
              <a:solidFill>
                <a:schemeClr val="tx2"/>
              </a:solidFill>
            </a:endParaRPr>
          </a:p>
        </p:txBody>
      </p:sp>
      <p:sp>
        <p:nvSpPr>
          <p:cNvPr id="81" name="Rectangle 80"/>
          <p:cNvSpPr/>
          <p:nvPr/>
        </p:nvSpPr>
        <p:spPr>
          <a:xfrm>
            <a:off x="5027239" y="3036265"/>
            <a:ext cx="1003765" cy="261610"/>
          </a:xfrm>
          <a:prstGeom prst="rect">
            <a:avLst/>
          </a:prstGeom>
        </p:spPr>
        <p:txBody>
          <a:bodyPr wrap="square">
            <a:spAutoFit/>
          </a:bodyPr>
          <a:lstStyle/>
          <a:p>
            <a:r>
              <a:rPr lang="en-GB" sz="1100" b="1" dirty="0">
                <a:solidFill>
                  <a:schemeClr val="tx2"/>
                </a:solidFill>
              </a:rPr>
              <a:t>GSTR 8</a:t>
            </a:r>
            <a:endParaRPr lang="en-GB" sz="1100" dirty="0">
              <a:solidFill>
                <a:schemeClr val="tx2"/>
              </a:solidFill>
            </a:endParaRPr>
          </a:p>
        </p:txBody>
      </p:sp>
      <p:sp>
        <p:nvSpPr>
          <p:cNvPr id="82" name="Rectangle 81"/>
          <p:cNvSpPr/>
          <p:nvPr/>
        </p:nvSpPr>
        <p:spPr>
          <a:xfrm>
            <a:off x="5051636" y="3782468"/>
            <a:ext cx="1003765" cy="261610"/>
          </a:xfrm>
          <a:prstGeom prst="rect">
            <a:avLst/>
          </a:prstGeom>
        </p:spPr>
        <p:txBody>
          <a:bodyPr wrap="square">
            <a:spAutoFit/>
          </a:bodyPr>
          <a:lstStyle/>
          <a:p>
            <a:r>
              <a:rPr lang="en-GB" sz="1100" b="1" dirty="0">
                <a:solidFill>
                  <a:schemeClr val="tx2"/>
                </a:solidFill>
              </a:rPr>
              <a:t>GSTR </a:t>
            </a:r>
            <a:r>
              <a:rPr lang="en-GB" sz="1100" b="1" dirty="0" smtClean="0">
                <a:solidFill>
                  <a:schemeClr val="tx2"/>
                </a:solidFill>
              </a:rPr>
              <a:t>9</a:t>
            </a:r>
            <a:endParaRPr lang="en-GB" sz="1100" dirty="0">
              <a:solidFill>
                <a:schemeClr val="tx2"/>
              </a:solidFill>
            </a:endParaRPr>
          </a:p>
        </p:txBody>
      </p:sp>
      <p:sp>
        <p:nvSpPr>
          <p:cNvPr id="83" name="Rectangle 82"/>
          <p:cNvSpPr/>
          <p:nvPr/>
        </p:nvSpPr>
        <p:spPr>
          <a:xfrm>
            <a:off x="5029622" y="4498043"/>
            <a:ext cx="1003765" cy="261610"/>
          </a:xfrm>
          <a:prstGeom prst="rect">
            <a:avLst/>
          </a:prstGeom>
        </p:spPr>
        <p:txBody>
          <a:bodyPr wrap="square">
            <a:spAutoFit/>
          </a:bodyPr>
          <a:lstStyle/>
          <a:p>
            <a:r>
              <a:rPr lang="en-GB" sz="1100" b="1" dirty="0">
                <a:solidFill>
                  <a:schemeClr val="tx2"/>
                </a:solidFill>
              </a:rPr>
              <a:t>GSTR </a:t>
            </a:r>
            <a:r>
              <a:rPr lang="en-GB" sz="1100" b="1" dirty="0" smtClean="0">
                <a:solidFill>
                  <a:schemeClr val="tx2"/>
                </a:solidFill>
              </a:rPr>
              <a:t>10</a:t>
            </a:r>
            <a:endParaRPr lang="en-GB" sz="1100" dirty="0">
              <a:solidFill>
                <a:schemeClr val="tx2"/>
              </a:solidFill>
            </a:endParaRPr>
          </a:p>
        </p:txBody>
      </p:sp>
      <p:sp>
        <p:nvSpPr>
          <p:cNvPr id="84" name="Rectangle 83"/>
          <p:cNvSpPr/>
          <p:nvPr/>
        </p:nvSpPr>
        <p:spPr>
          <a:xfrm>
            <a:off x="6704436" y="4297632"/>
            <a:ext cx="2301601" cy="600164"/>
          </a:xfrm>
          <a:prstGeom prst="rect">
            <a:avLst/>
          </a:prstGeom>
          <a:ln>
            <a:noFill/>
          </a:ln>
        </p:spPr>
        <p:txBody>
          <a:bodyPr wrap="square">
            <a:spAutoFit/>
          </a:bodyPr>
          <a:lstStyle/>
          <a:p>
            <a:pPr>
              <a:spcAft>
                <a:spcPts val="408"/>
              </a:spcAft>
            </a:pPr>
            <a:r>
              <a:rPr lang="en-US" sz="1100" b="1" dirty="0" smtClean="0">
                <a:solidFill>
                  <a:schemeClr val="bg1"/>
                </a:solidFill>
              </a:rPr>
              <a:t>Final Return for taxable person whose registration has been surrendered or cancelled </a:t>
            </a:r>
            <a:endParaRPr lang="en-GB" sz="1100" b="1" dirty="0">
              <a:solidFill>
                <a:schemeClr val="bg1"/>
              </a:solidFill>
            </a:endParaRPr>
          </a:p>
        </p:txBody>
      </p:sp>
    </p:spTree>
    <p:extLst>
      <p:ext uri="{BB962C8B-B14F-4D97-AF65-F5344CB8AC3E}">
        <p14:creationId xmlns:p14="http://schemas.microsoft.com/office/powerpoint/2010/main" val="1638054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lstStyle/>
          <a:p>
            <a:r>
              <a:rPr lang="en-GB" dirty="0" smtClean="0"/>
              <a:t>Details of different returns 	</a:t>
            </a:r>
            <a:endParaRPr lang="en-GB" b="0" i="0" dirty="0" smtClean="0"/>
          </a:p>
        </p:txBody>
      </p:sp>
      <p:grpSp>
        <p:nvGrpSpPr>
          <p:cNvPr id="27" name="Group 26"/>
          <p:cNvGrpSpPr/>
          <p:nvPr/>
        </p:nvGrpSpPr>
        <p:grpSpPr>
          <a:xfrm>
            <a:off x="1287112" y="2804974"/>
            <a:ext cx="6152600" cy="636614"/>
            <a:chOff x="1287112" y="3485911"/>
            <a:chExt cx="6152600" cy="636614"/>
          </a:xfrm>
        </p:grpSpPr>
        <p:sp>
          <p:nvSpPr>
            <p:cNvPr id="3" name="Flowchart: Manual Input 2"/>
            <p:cNvSpPr/>
            <p:nvPr/>
          </p:nvSpPr>
          <p:spPr bwMode="ltGray">
            <a:xfrm rot="5400000">
              <a:off x="2629426" y="3344809"/>
              <a:ext cx="538672" cy="9304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chemeClr val="bg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4" name="Flowchart: Manual Input 35"/>
            <p:cNvSpPr/>
            <p:nvPr/>
          </p:nvSpPr>
          <p:spPr bwMode="ltGray">
            <a:xfrm rot="16200000">
              <a:off x="4887658" y="1570471"/>
              <a:ext cx="636613" cy="44674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5" name="Rectangle 4"/>
            <p:cNvSpPr/>
            <p:nvPr/>
          </p:nvSpPr>
          <p:spPr>
            <a:xfrm>
              <a:off x="3363978" y="3564037"/>
              <a:ext cx="3243240" cy="461665"/>
            </a:xfrm>
            <a:prstGeom prst="rect">
              <a:avLst/>
            </a:prstGeom>
          </p:spPr>
          <p:txBody>
            <a:bodyPr wrap="square">
              <a:spAutoFit/>
            </a:bodyPr>
            <a:lstStyle/>
            <a:p>
              <a:pPr lvl="0"/>
              <a:r>
                <a:rPr lang="en-US" sz="800" dirty="0">
                  <a:solidFill>
                    <a:schemeClr val="bg1"/>
                  </a:solidFill>
                </a:rPr>
                <a:t>It is the details of inward supplies added, corrected or deleted by the recipient. The supplier should take necessary actions on the communicated details before the scheduled date of the month</a:t>
              </a:r>
            </a:p>
          </p:txBody>
        </p:sp>
        <p:sp>
          <p:nvSpPr>
            <p:cNvPr id="6" name="Rectangle 5"/>
            <p:cNvSpPr/>
            <p:nvPr/>
          </p:nvSpPr>
          <p:spPr>
            <a:xfrm>
              <a:off x="1287112" y="3485911"/>
              <a:ext cx="1924354" cy="594778"/>
            </a:xfrm>
            <a:prstGeom prst="rect">
              <a:avLst/>
            </a:prstGeom>
          </p:spPr>
          <p:txBody>
            <a:bodyPr wrap="square">
              <a:spAutoFit/>
            </a:bodyPr>
            <a:lstStyle/>
            <a:p>
              <a:r>
                <a:rPr lang="en-GB" sz="3265" b="1" dirty="0">
                  <a:solidFill>
                    <a:schemeClr val="accent1"/>
                  </a:solidFill>
                </a:rPr>
                <a:t>GSTR </a:t>
              </a:r>
              <a:r>
                <a:rPr lang="en-GB" sz="3265" b="1" dirty="0" smtClean="0">
                  <a:solidFill>
                    <a:schemeClr val="accent1"/>
                  </a:solidFill>
                </a:rPr>
                <a:t>1A</a:t>
              </a:r>
              <a:endParaRPr lang="en-GB" sz="3265" dirty="0">
                <a:solidFill>
                  <a:schemeClr val="accent1"/>
                </a:solidFill>
              </a:endParaRPr>
            </a:p>
          </p:txBody>
        </p:sp>
        <p:sp>
          <p:nvSpPr>
            <p:cNvPr id="7" name="Oval 6"/>
            <p:cNvSpPr/>
            <p:nvPr/>
          </p:nvSpPr>
          <p:spPr bwMode="ltGray">
            <a:xfrm>
              <a:off x="6917955" y="3596417"/>
              <a:ext cx="415602" cy="415602"/>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8" name="Freeform 7"/>
            <p:cNvSpPr>
              <a:spLocks noEditPoints="1"/>
            </p:cNvSpPr>
            <p:nvPr/>
          </p:nvSpPr>
          <p:spPr bwMode="auto">
            <a:xfrm>
              <a:off x="6985505" y="3703603"/>
              <a:ext cx="293322" cy="251311"/>
            </a:xfrm>
            <a:custGeom>
              <a:avLst/>
              <a:gdLst>
                <a:gd name="T0" fmla="*/ 1002 w 2346"/>
                <a:gd name="T1" fmla="*/ 1486 h 2010"/>
                <a:gd name="T2" fmla="*/ 1268 w 2346"/>
                <a:gd name="T3" fmla="*/ 1410 h 2010"/>
                <a:gd name="T4" fmla="*/ 1344 w 2346"/>
                <a:gd name="T5" fmla="*/ 1486 h 2010"/>
                <a:gd name="T6" fmla="*/ 816 w 2346"/>
                <a:gd name="T7" fmla="*/ 1650 h 2010"/>
                <a:gd name="T8" fmla="*/ 2330 w 2346"/>
                <a:gd name="T9" fmla="*/ 440 h 2010"/>
                <a:gd name="T10" fmla="*/ 2142 w 2346"/>
                <a:gd name="T11" fmla="*/ 648 h 2010"/>
                <a:gd name="T12" fmla="*/ 1776 w 2346"/>
                <a:gd name="T13" fmla="*/ 808 h 2010"/>
                <a:gd name="T14" fmla="*/ 1674 w 2346"/>
                <a:gd name="T15" fmla="*/ 918 h 2010"/>
                <a:gd name="T16" fmla="*/ 1718 w 2346"/>
                <a:gd name="T17" fmla="*/ 978 h 2010"/>
                <a:gd name="T18" fmla="*/ 1808 w 2346"/>
                <a:gd name="T19" fmla="*/ 964 h 2010"/>
                <a:gd name="T20" fmla="*/ 1836 w 2346"/>
                <a:gd name="T21" fmla="*/ 1036 h 2010"/>
                <a:gd name="T22" fmla="*/ 1700 w 2346"/>
                <a:gd name="T23" fmla="*/ 1076 h 2010"/>
                <a:gd name="T24" fmla="*/ 1560 w 2346"/>
                <a:gd name="T25" fmla="*/ 1086 h 2010"/>
                <a:gd name="T26" fmla="*/ 1294 w 2346"/>
                <a:gd name="T27" fmla="*/ 1310 h 2010"/>
                <a:gd name="T28" fmla="*/ 1022 w 2346"/>
                <a:gd name="T29" fmla="*/ 1298 h 2010"/>
                <a:gd name="T30" fmla="*/ 762 w 2346"/>
                <a:gd name="T31" fmla="*/ 1054 h 2010"/>
                <a:gd name="T32" fmla="*/ 618 w 2346"/>
                <a:gd name="T33" fmla="*/ 1078 h 2010"/>
                <a:gd name="T34" fmla="*/ 506 w 2346"/>
                <a:gd name="T35" fmla="*/ 1028 h 2010"/>
                <a:gd name="T36" fmla="*/ 548 w 2346"/>
                <a:gd name="T37" fmla="*/ 962 h 2010"/>
                <a:gd name="T38" fmla="*/ 636 w 2346"/>
                <a:gd name="T39" fmla="*/ 976 h 2010"/>
                <a:gd name="T40" fmla="*/ 670 w 2346"/>
                <a:gd name="T41" fmla="*/ 908 h 2010"/>
                <a:gd name="T42" fmla="*/ 530 w 2346"/>
                <a:gd name="T43" fmla="*/ 788 h 2010"/>
                <a:gd name="T44" fmla="*/ 176 w 2346"/>
                <a:gd name="T45" fmla="*/ 630 h 2010"/>
                <a:gd name="T46" fmla="*/ 8 w 2346"/>
                <a:gd name="T47" fmla="*/ 416 h 2010"/>
                <a:gd name="T48" fmla="*/ 44 w 2346"/>
                <a:gd name="T49" fmla="*/ 198 h 2010"/>
                <a:gd name="T50" fmla="*/ 262 w 2346"/>
                <a:gd name="T51" fmla="*/ 88 h 2010"/>
                <a:gd name="T52" fmla="*/ 440 w 2346"/>
                <a:gd name="T53" fmla="*/ 156 h 2010"/>
                <a:gd name="T54" fmla="*/ 506 w 2346"/>
                <a:gd name="T55" fmla="*/ 140 h 2010"/>
                <a:gd name="T56" fmla="*/ 1836 w 2346"/>
                <a:gd name="T57" fmla="*/ 256 h 2010"/>
                <a:gd name="T58" fmla="*/ 1976 w 2346"/>
                <a:gd name="T59" fmla="*/ 110 h 2010"/>
                <a:gd name="T60" fmla="*/ 2186 w 2346"/>
                <a:gd name="T61" fmla="*/ 108 h 2010"/>
                <a:gd name="T62" fmla="*/ 2340 w 2346"/>
                <a:gd name="T63" fmla="*/ 288 h 2010"/>
                <a:gd name="T64" fmla="*/ 524 w 2346"/>
                <a:gd name="T65" fmla="*/ 344 h 2010"/>
                <a:gd name="T66" fmla="*/ 460 w 2346"/>
                <a:gd name="T67" fmla="*/ 500 h 2010"/>
                <a:gd name="T68" fmla="*/ 384 w 2346"/>
                <a:gd name="T69" fmla="*/ 482 h 2010"/>
                <a:gd name="T70" fmla="*/ 422 w 2346"/>
                <a:gd name="T71" fmla="*/ 362 h 2010"/>
                <a:gd name="T72" fmla="*/ 376 w 2346"/>
                <a:gd name="T73" fmla="*/ 232 h 2010"/>
                <a:gd name="T74" fmla="*/ 246 w 2346"/>
                <a:gd name="T75" fmla="*/ 190 h 2010"/>
                <a:gd name="T76" fmla="*/ 120 w 2346"/>
                <a:gd name="T77" fmla="*/ 268 h 2010"/>
                <a:gd name="T78" fmla="*/ 112 w 2346"/>
                <a:gd name="T79" fmla="*/ 412 h 2010"/>
                <a:gd name="T80" fmla="*/ 280 w 2346"/>
                <a:gd name="T81" fmla="*/ 576 h 2010"/>
                <a:gd name="T82" fmla="*/ 606 w 2346"/>
                <a:gd name="T83" fmla="*/ 714 h 2010"/>
                <a:gd name="T84" fmla="*/ 1678 w 2346"/>
                <a:gd name="T85" fmla="*/ 122 h 2010"/>
                <a:gd name="T86" fmla="*/ 1422 w 2346"/>
                <a:gd name="T87" fmla="*/ 160 h 2010"/>
                <a:gd name="T88" fmla="*/ 1472 w 2346"/>
                <a:gd name="T89" fmla="*/ 220 h 2010"/>
                <a:gd name="T90" fmla="*/ 1458 w 2346"/>
                <a:gd name="T91" fmla="*/ 828 h 2010"/>
                <a:gd name="T92" fmla="*/ 1228 w 2346"/>
                <a:gd name="T93" fmla="*/ 1098 h 2010"/>
                <a:gd name="T94" fmla="*/ 1178 w 2346"/>
                <a:gd name="T95" fmla="*/ 1168 h 2010"/>
                <a:gd name="T96" fmla="*/ 1226 w 2346"/>
                <a:gd name="T97" fmla="*/ 1202 h 2010"/>
                <a:gd name="T98" fmla="*/ 1392 w 2346"/>
                <a:gd name="T99" fmla="*/ 1104 h 2010"/>
                <a:gd name="T100" fmla="*/ 1640 w 2346"/>
                <a:gd name="T101" fmla="*/ 628 h 2010"/>
                <a:gd name="T102" fmla="*/ 2242 w 2346"/>
                <a:gd name="T103" fmla="*/ 308 h 2010"/>
                <a:gd name="T104" fmla="*/ 2146 w 2346"/>
                <a:gd name="T105" fmla="*/ 200 h 2010"/>
                <a:gd name="T106" fmla="*/ 2006 w 2346"/>
                <a:gd name="T107" fmla="*/ 208 h 2010"/>
                <a:gd name="T108" fmla="*/ 1922 w 2346"/>
                <a:gd name="T109" fmla="*/ 322 h 2010"/>
                <a:gd name="T110" fmla="*/ 1966 w 2346"/>
                <a:gd name="T111" fmla="*/ 454 h 2010"/>
                <a:gd name="T112" fmla="*/ 1912 w 2346"/>
                <a:gd name="T113" fmla="*/ 510 h 2010"/>
                <a:gd name="T114" fmla="*/ 1830 w 2346"/>
                <a:gd name="T115" fmla="*/ 404 h 2010"/>
                <a:gd name="T116" fmla="*/ 1778 w 2346"/>
                <a:gd name="T117" fmla="*/ 694 h 2010"/>
                <a:gd name="T118" fmla="*/ 2122 w 2346"/>
                <a:gd name="T119" fmla="*/ 542 h 2010"/>
                <a:gd name="T120" fmla="*/ 2242 w 2346"/>
                <a:gd name="T121" fmla="*/ 38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6" h="2010">
                  <a:moveTo>
                    <a:pt x="1078" y="1562"/>
                  </a:moveTo>
                  <a:lnTo>
                    <a:pt x="1078" y="1562"/>
                  </a:lnTo>
                  <a:lnTo>
                    <a:pt x="1062" y="1560"/>
                  </a:lnTo>
                  <a:lnTo>
                    <a:pt x="1048" y="1556"/>
                  </a:lnTo>
                  <a:lnTo>
                    <a:pt x="1036" y="1548"/>
                  </a:lnTo>
                  <a:lnTo>
                    <a:pt x="1024" y="1540"/>
                  </a:lnTo>
                  <a:lnTo>
                    <a:pt x="1016" y="1528"/>
                  </a:lnTo>
                  <a:lnTo>
                    <a:pt x="1008" y="1516"/>
                  </a:lnTo>
                  <a:lnTo>
                    <a:pt x="1004" y="1502"/>
                  </a:lnTo>
                  <a:lnTo>
                    <a:pt x="1002" y="1486"/>
                  </a:lnTo>
                  <a:lnTo>
                    <a:pt x="1002" y="1486"/>
                  </a:lnTo>
                  <a:lnTo>
                    <a:pt x="1004" y="1472"/>
                  </a:lnTo>
                  <a:lnTo>
                    <a:pt x="1008" y="1456"/>
                  </a:lnTo>
                  <a:lnTo>
                    <a:pt x="1016" y="1444"/>
                  </a:lnTo>
                  <a:lnTo>
                    <a:pt x="1024" y="1432"/>
                  </a:lnTo>
                  <a:lnTo>
                    <a:pt x="1036" y="1424"/>
                  </a:lnTo>
                  <a:lnTo>
                    <a:pt x="1048" y="1416"/>
                  </a:lnTo>
                  <a:lnTo>
                    <a:pt x="1062" y="1412"/>
                  </a:lnTo>
                  <a:lnTo>
                    <a:pt x="1078" y="1410"/>
                  </a:lnTo>
                  <a:lnTo>
                    <a:pt x="1268" y="1410"/>
                  </a:lnTo>
                  <a:lnTo>
                    <a:pt x="1268" y="1410"/>
                  </a:lnTo>
                  <a:lnTo>
                    <a:pt x="1282" y="1412"/>
                  </a:lnTo>
                  <a:lnTo>
                    <a:pt x="1298" y="1416"/>
                  </a:lnTo>
                  <a:lnTo>
                    <a:pt x="1310" y="1424"/>
                  </a:lnTo>
                  <a:lnTo>
                    <a:pt x="1322" y="1432"/>
                  </a:lnTo>
                  <a:lnTo>
                    <a:pt x="1330" y="1444"/>
                  </a:lnTo>
                  <a:lnTo>
                    <a:pt x="1338" y="1456"/>
                  </a:lnTo>
                  <a:lnTo>
                    <a:pt x="1342" y="1472"/>
                  </a:lnTo>
                  <a:lnTo>
                    <a:pt x="1344" y="1486"/>
                  </a:lnTo>
                  <a:lnTo>
                    <a:pt x="1344" y="1486"/>
                  </a:lnTo>
                  <a:lnTo>
                    <a:pt x="1342" y="1502"/>
                  </a:lnTo>
                  <a:lnTo>
                    <a:pt x="1338" y="1516"/>
                  </a:lnTo>
                  <a:lnTo>
                    <a:pt x="1330" y="1528"/>
                  </a:lnTo>
                  <a:lnTo>
                    <a:pt x="1322" y="1540"/>
                  </a:lnTo>
                  <a:lnTo>
                    <a:pt x="1310" y="1548"/>
                  </a:lnTo>
                  <a:lnTo>
                    <a:pt x="1298" y="1556"/>
                  </a:lnTo>
                  <a:lnTo>
                    <a:pt x="1282" y="1560"/>
                  </a:lnTo>
                  <a:lnTo>
                    <a:pt x="1268" y="1562"/>
                  </a:lnTo>
                  <a:lnTo>
                    <a:pt x="1078" y="1562"/>
                  </a:lnTo>
                  <a:close/>
                  <a:moveTo>
                    <a:pt x="816" y="1650"/>
                  </a:moveTo>
                  <a:lnTo>
                    <a:pt x="620" y="2010"/>
                  </a:lnTo>
                  <a:lnTo>
                    <a:pt x="1726" y="2010"/>
                  </a:lnTo>
                  <a:lnTo>
                    <a:pt x="1530" y="1650"/>
                  </a:lnTo>
                  <a:lnTo>
                    <a:pt x="816" y="1650"/>
                  </a:lnTo>
                  <a:close/>
                  <a:moveTo>
                    <a:pt x="2346" y="338"/>
                  </a:moveTo>
                  <a:lnTo>
                    <a:pt x="2346" y="338"/>
                  </a:lnTo>
                  <a:lnTo>
                    <a:pt x="2346" y="364"/>
                  </a:lnTo>
                  <a:lnTo>
                    <a:pt x="2342" y="390"/>
                  </a:lnTo>
                  <a:lnTo>
                    <a:pt x="2338" y="416"/>
                  </a:lnTo>
                  <a:lnTo>
                    <a:pt x="2330" y="440"/>
                  </a:lnTo>
                  <a:lnTo>
                    <a:pt x="2322" y="464"/>
                  </a:lnTo>
                  <a:lnTo>
                    <a:pt x="2310" y="488"/>
                  </a:lnTo>
                  <a:lnTo>
                    <a:pt x="2296" y="510"/>
                  </a:lnTo>
                  <a:lnTo>
                    <a:pt x="2282" y="532"/>
                  </a:lnTo>
                  <a:lnTo>
                    <a:pt x="2264" y="552"/>
                  </a:lnTo>
                  <a:lnTo>
                    <a:pt x="2244" y="572"/>
                  </a:lnTo>
                  <a:lnTo>
                    <a:pt x="2222" y="592"/>
                  </a:lnTo>
                  <a:lnTo>
                    <a:pt x="2196" y="612"/>
                  </a:lnTo>
                  <a:lnTo>
                    <a:pt x="2170" y="630"/>
                  </a:lnTo>
                  <a:lnTo>
                    <a:pt x="2142" y="648"/>
                  </a:lnTo>
                  <a:lnTo>
                    <a:pt x="2110" y="666"/>
                  </a:lnTo>
                  <a:lnTo>
                    <a:pt x="2076" y="682"/>
                  </a:lnTo>
                  <a:lnTo>
                    <a:pt x="2076" y="682"/>
                  </a:lnTo>
                  <a:lnTo>
                    <a:pt x="2044" y="696"/>
                  </a:lnTo>
                  <a:lnTo>
                    <a:pt x="2012" y="710"/>
                  </a:lnTo>
                  <a:lnTo>
                    <a:pt x="1942" y="738"/>
                  </a:lnTo>
                  <a:lnTo>
                    <a:pt x="1942" y="738"/>
                  </a:lnTo>
                  <a:lnTo>
                    <a:pt x="1858" y="770"/>
                  </a:lnTo>
                  <a:lnTo>
                    <a:pt x="1816" y="788"/>
                  </a:lnTo>
                  <a:lnTo>
                    <a:pt x="1776" y="808"/>
                  </a:lnTo>
                  <a:lnTo>
                    <a:pt x="1740" y="828"/>
                  </a:lnTo>
                  <a:lnTo>
                    <a:pt x="1726" y="840"/>
                  </a:lnTo>
                  <a:lnTo>
                    <a:pt x="1712" y="850"/>
                  </a:lnTo>
                  <a:lnTo>
                    <a:pt x="1700" y="862"/>
                  </a:lnTo>
                  <a:lnTo>
                    <a:pt x="1690" y="874"/>
                  </a:lnTo>
                  <a:lnTo>
                    <a:pt x="1682" y="886"/>
                  </a:lnTo>
                  <a:lnTo>
                    <a:pt x="1676" y="900"/>
                  </a:lnTo>
                  <a:lnTo>
                    <a:pt x="1676" y="900"/>
                  </a:lnTo>
                  <a:lnTo>
                    <a:pt x="1674" y="908"/>
                  </a:lnTo>
                  <a:lnTo>
                    <a:pt x="1674" y="918"/>
                  </a:lnTo>
                  <a:lnTo>
                    <a:pt x="1674" y="928"/>
                  </a:lnTo>
                  <a:lnTo>
                    <a:pt x="1676" y="936"/>
                  </a:lnTo>
                  <a:lnTo>
                    <a:pt x="1678" y="946"/>
                  </a:lnTo>
                  <a:lnTo>
                    <a:pt x="1682" y="954"/>
                  </a:lnTo>
                  <a:lnTo>
                    <a:pt x="1688" y="960"/>
                  </a:lnTo>
                  <a:lnTo>
                    <a:pt x="1694" y="966"/>
                  </a:lnTo>
                  <a:lnTo>
                    <a:pt x="1694" y="966"/>
                  </a:lnTo>
                  <a:lnTo>
                    <a:pt x="1702" y="972"/>
                  </a:lnTo>
                  <a:lnTo>
                    <a:pt x="1710" y="976"/>
                  </a:lnTo>
                  <a:lnTo>
                    <a:pt x="1718" y="978"/>
                  </a:lnTo>
                  <a:lnTo>
                    <a:pt x="1726" y="978"/>
                  </a:lnTo>
                  <a:lnTo>
                    <a:pt x="1736" y="978"/>
                  </a:lnTo>
                  <a:lnTo>
                    <a:pt x="1748" y="976"/>
                  </a:lnTo>
                  <a:lnTo>
                    <a:pt x="1758" y="972"/>
                  </a:lnTo>
                  <a:lnTo>
                    <a:pt x="1770" y="968"/>
                  </a:lnTo>
                  <a:lnTo>
                    <a:pt x="1770" y="968"/>
                  </a:lnTo>
                  <a:lnTo>
                    <a:pt x="1778" y="964"/>
                  </a:lnTo>
                  <a:lnTo>
                    <a:pt x="1788" y="962"/>
                  </a:lnTo>
                  <a:lnTo>
                    <a:pt x="1798" y="962"/>
                  </a:lnTo>
                  <a:lnTo>
                    <a:pt x="1808" y="964"/>
                  </a:lnTo>
                  <a:lnTo>
                    <a:pt x="1816" y="968"/>
                  </a:lnTo>
                  <a:lnTo>
                    <a:pt x="1824" y="974"/>
                  </a:lnTo>
                  <a:lnTo>
                    <a:pt x="1832" y="980"/>
                  </a:lnTo>
                  <a:lnTo>
                    <a:pt x="1836" y="990"/>
                  </a:lnTo>
                  <a:lnTo>
                    <a:pt x="1836" y="990"/>
                  </a:lnTo>
                  <a:lnTo>
                    <a:pt x="1840" y="1000"/>
                  </a:lnTo>
                  <a:lnTo>
                    <a:pt x="1842" y="1008"/>
                  </a:lnTo>
                  <a:lnTo>
                    <a:pt x="1842" y="1018"/>
                  </a:lnTo>
                  <a:lnTo>
                    <a:pt x="1840" y="1028"/>
                  </a:lnTo>
                  <a:lnTo>
                    <a:pt x="1836" y="1036"/>
                  </a:lnTo>
                  <a:lnTo>
                    <a:pt x="1830" y="1044"/>
                  </a:lnTo>
                  <a:lnTo>
                    <a:pt x="1822" y="1052"/>
                  </a:lnTo>
                  <a:lnTo>
                    <a:pt x="1814" y="1056"/>
                  </a:lnTo>
                  <a:lnTo>
                    <a:pt x="1814" y="1056"/>
                  </a:lnTo>
                  <a:lnTo>
                    <a:pt x="1792" y="1066"/>
                  </a:lnTo>
                  <a:lnTo>
                    <a:pt x="1770" y="1074"/>
                  </a:lnTo>
                  <a:lnTo>
                    <a:pt x="1748" y="1078"/>
                  </a:lnTo>
                  <a:lnTo>
                    <a:pt x="1728" y="1078"/>
                  </a:lnTo>
                  <a:lnTo>
                    <a:pt x="1728" y="1078"/>
                  </a:lnTo>
                  <a:lnTo>
                    <a:pt x="1700" y="1076"/>
                  </a:lnTo>
                  <a:lnTo>
                    <a:pt x="1674" y="1070"/>
                  </a:lnTo>
                  <a:lnTo>
                    <a:pt x="1652" y="1058"/>
                  </a:lnTo>
                  <a:lnTo>
                    <a:pt x="1640" y="1052"/>
                  </a:lnTo>
                  <a:lnTo>
                    <a:pt x="1630" y="1044"/>
                  </a:lnTo>
                  <a:lnTo>
                    <a:pt x="1630" y="1044"/>
                  </a:lnTo>
                  <a:lnTo>
                    <a:pt x="1616" y="1032"/>
                  </a:lnTo>
                  <a:lnTo>
                    <a:pt x="1606" y="1018"/>
                  </a:lnTo>
                  <a:lnTo>
                    <a:pt x="1606" y="1018"/>
                  </a:lnTo>
                  <a:lnTo>
                    <a:pt x="1582" y="1054"/>
                  </a:lnTo>
                  <a:lnTo>
                    <a:pt x="1560" y="1086"/>
                  </a:lnTo>
                  <a:lnTo>
                    <a:pt x="1536" y="1118"/>
                  </a:lnTo>
                  <a:lnTo>
                    <a:pt x="1512" y="1148"/>
                  </a:lnTo>
                  <a:lnTo>
                    <a:pt x="1486" y="1176"/>
                  </a:lnTo>
                  <a:lnTo>
                    <a:pt x="1460" y="1202"/>
                  </a:lnTo>
                  <a:lnTo>
                    <a:pt x="1434" y="1226"/>
                  </a:lnTo>
                  <a:lnTo>
                    <a:pt x="1406" y="1248"/>
                  </a:lnTo>
                  <a:lnTo>
                    <a:pt x="1380" y="1266"/>
                  </a:lnTo>
                  <a:lnTo>
                    <a:pt x="1352" y="1284"/>
                  </a:lnTo>
                  <a:lnTo>
                    <a:pt x="1322" y="1298"/>
                  </a:lnTo>
                  <a:lnTo>
                    <a:pt x="1294" y="1310"/>
                  </a:lnTo>
                  <a:lnTo>
                    <a:pt x="1264" y="1318"/>
                  </a:lnTo>
                  <a:lnTo>
                    <a:pt x="1234" y="1326"/>
                  </a:lnTo>
                  <a:lnTo>
                    <a:pt x="1204" y="1330"/>
                  </a:lnTo>
                  <a:lnTo>
                    <a:pt x="1172" y="1330"/>
                  </a:lnTo>
                  <a:lnTo>
                    <a:pt x="1172" y="1330"/>
                  </a:lnTo>
                  <a:lnTo>
                    <a:pt x="1142" y="1330"/>
                  </a:lnTo>
                  <a:lnTo>
                    <a:pt x="1112" y="1326"/>
                  </a:lnTo>
                  <a:lnTo>
                    <a:pt x="1082" y="1318"/>
                  </a:lnTo>
                  <a:lnTo>
                    <a:pt x="1052" y="1310"/>
                  </a:lnTo>
                  <a:lnTo>
                    <a:pt x="1022" y="1298"/>
                  </a:lnTo>
                  <a:lnTo>
                    <a:pt x="994" y="1284"/>
                  </a:lnTo>
                  <a:lnTo>
                    <a:pt x="966" y="1266"/>
                  </a:lnTo>
                  <a:lnTo>
                    <a:pt x="938" y="1248"/>
                  </a:lnTo>
                  <a:lnTo>
                    <a:pt x="912" y="1226"/>
                  </a:lnTo>
                  <a:lnTo>
                    <a:pt x="884" y="1202"/>
                  </a:lnTo>
                  <a:lnTo>
                    <a:pt x="860" y="1176"/>
                  </a:lnTo>
                  <a:lnTo>
                    <a:pt x="834" y="1148"/>
                  </a:lnTo>
                  <a:lnTo>
                    <a:pt x="810" y="1118"/>
                  </a:lnTo>
                  <a:lnTo>
                    <a:pt x="786" y="1086"/>
                  </a:lnTo>
                  <a:lnTo>
                    <a:pt x="762" y="1054"/>
                  </a:lnTo>
                  <a:lnTo>
                    <a:pt x="740" y="1018"/>
                  </a:lnTo>
                  <a:lnTo>
                    <a:pt x="740" y="1018"/>
                  </a:lnTo>
                  <a:lnTo>
                    <a:pt x="730" y="1032"/>
                  </a:lnTo>
                  <a:lnTo>
                    <a:pt x="716" y="1044"/>
                  </a:lnTo>
                  <a:lnTo>
                    <a:pt x="716" y="1044"/>
                  </a:lnTo>
                  <a:lnTo>
                    <a:pt x="706" y="1052"/>
                  </a:lnTo>
                  <a:lnTo>
                    <a:pt x="694" y="1058"/>
                  </a:lnTo>
                  <a:lnTo>
                    <a:pt x="670" y="1070"/>
                  </a:lnTo>
                  <a:lnTo>
                    <a:pt x="644" y="1076"/>
                  </a:lnTo>
                  <a:lnTo>
                    <a:pt x="618" y="1078"/>
                  </a:lnTo>
                  <a:lnTo>
                    <a:pt x="618" y="1078"/>
                  </a:lnTo>
                  <a:lnTo>
                    <a:pt x="596" y="1078"/>
                  </a:lnTo>
                  <a:lnTo>
                    <a:pt x="576" y="1074"/>
                  </a:lnTo>
                  <a:lnTo>
                    <a:pt x="554" y="1066"/>
                  </a:lnTo>
                  <a:lnTo>
                    <a:pt x="532" y="1056"/>
                  </a:lnTo>
                  <a:lnTo>
                    <a:pt x="532" y="1056"/>
                  </a:lnTo>
                  <a:lnTo>
                    <a:pt x="522" y="1052"/>
                  </a:lnTo>
                  <a:lnTo>
                    <a:pt x="516" y="1044"/>
                  </a:lnTo>
                  <a:lnTo>
                    <a:pt x="510" y="1036"/>
                  </a:lnTo>
                  <a:lnTo>
                    <a:pt x="506" y="1028"/>
                  </a:lnTo>
                  <a:lnTo>
                    <a:pt x="504" y="1018"/>
                  </a:lnTo>
                  <a:lnTo>
                    <a:pt x="504" y="1008"/>
                  </a:lnTo>
                  <a:lnTo>
                    <a:pt x="506" y="1000"/>
                  </a:lnTo>
                  <a:lnTo>
                    <a:pt x="508" y="990"/>
                  </a:lnTo>
                  <a:lnTo>
                    <a:pt x="508" y="990"/>
                  </a:lnTo>
                  <a:lnTo>
                    <a:pt x="514" y="980"/>
                  </a:lnTo>
                  <a:lnTo>
                    <a:pt x="522" y="974"/>
                  </a:lnTo>
                  <a:lnTo>
                    <a:pt x="530" y="968"/>
                  </a:lnTo>
                  <a:lnTo>
                    <a:pt x="538" y="964"/>
                  </a:lnTo>
                  <a:lnTo>
                    <a:pt x="548" y="962"/>
                  </a:lnTo>
                  <a:lnTo>
                    <a:pt x="556" y="962"/>
                  </a:lnTo>
                  <a:lnTo>
                    <a:pt x="566" y="964"/>
                  </a:lnTo>
                  <a:lnTo>
                    <a:pt x="576" y="968"/>
                  </a:lnTo>
                  <a:lnTo>
                    <a:pt x="576" y="968"/>
                  </a:lnTo>
                  <a:lnTo>
                    <a:pt x="588" y="972"/>
                  </a:lnTo>
                  <a:lnTo>
                    <a:pt x="598" y="976"/>
                  </a:lnTo>
                  <a:lnTo>
                    <a:pt x="608" y="978"/>
                  </a:lnTo>
                  <a:lnTo>
                    <a:pt x="618" y="978"/>
                  </a:lnTo>
                  <a:lnTo>
                    <a:pt x="628" y="978"/>
                  </a:lnTo>
                  <a:lnTo>
                    <a:pt x="636" y="976"/>
                  </a:lnTo>
                  <a:lnTo>
                    <a:pt x="644" y="972"/>
                  </a:lnTo>
                  <a:lnTo>
                    <a:pt x="652" y="966"/>
                  </a:lnTo>
                  <a:lnTo>
                    <a:pt x="652" y="966"/>
                  </a:lnTo>
                  <a:lnTo>
                    <a:pt x="658" y="960"/>
                  </a:lnTo>
                  <a:lnTo>
                    <a:pt x="662" y="954"/>
                  </a:lnTo>
                  <a:lnTo>
                    <a:pt x="666" y="946"/>
                  </a:lnTo>
                  <a:lnTo>
                    <a:pt x="670" y="936"/>
                  </a:lnTo>
                  <a:lnTo>
                    <a:pt x="672" y="928"/>
                  </a:lnTo>
                  <a:lnTo>
                    <a:pt x="672" y="918"/>
                  </a:lnTo>
                  <a:lnTo>
                    <a:pt x="670" y="908"/>
                  </a:lnTo>
                  <a:lnTo>
                    <a:pt x="668" y="900"/>
                  </a:lnTo>
                  <a:lnTo>
                    <a:pt x="668" y="900"/>
                  </a:lnTo>
                  <a:lnTo>
                    <a:pt x="664" y="886"/>
                  </a:lnTo>
                  <a:lnTo>
                    <a:pt x="656" y="874"/>
                  </a:lnTo>
                  <a:lnTo>
                    <a:pt x="646" y="862"/>
                  </a:lnTo>
                  <a:lnTo>
                    <a:pt x="634" y="850"/>
                  </a:lnTo>
                  <a:lnTo>
                    <a:pt x="620" y="840"/>
                  </a:lnTo>
                  <a:lnTo>
                    <a:pt x="604" y="828"/>
                  </a:lnTo>
                  <a:lnTo>
                    <a:pt x="570" y="808"/>
                  </a:lnTo>
                  <a:lnTo>
                    <a:pt x="530" y="788"/>
                  </a:lnTo>
                  <a:lnTo>
                    <a:pt x="488" y="770"/>
                  </a:lnTo>
                  <a:lnTo>
                    <a:pt x="404" y="738"/>
                  </a:lnTo>
                  <a:lnTo>
                    <a:pt x="404" y="738"/>
                  </a:lnTo>
                  <a:lnTo>
                    <a:pt x="334" y="710"/>
                  </a:lnTo>
                  <a:lnTo>
                    <a:pt x="300" y="696"/>
                  </a:lnTo>
                  <a:lnTo>
                    <a:pt x="270" y="682"/>
                  </a:lnTo>
                  <a:lnTo>
                    <a:pt x="270" y="682"/>
                  </a:lnTo>
                  <a:lnTo>
                    <a:pt x="236" y="666"/>
                  </a:lnTo>
                  <a:lnTo>
                    <a:pt x="204" y="648"/>
                  </a:lnTo>
                  <a:lnTo>
                    <a:pt x="176" y="630"/>
                  </a:lnTo>
                  <a:lnTo>
                    <a:pt x="148" y="612"/>
                  </a:lnTo>
                  <a:lnTo>
                    <a:pt x="124" y="592"/>
                  </a:lnTo>
                  <a:lnTo>
                    <a:pt x="102" y="572"/>
                  </a:lnTo>
                  <a:lnTo>
                    <a:pt x="82" y="552"/>
                  </a:lnTo>
                  <a:lnTo>
                    <a:pt x="64" y="532"/>
                  </a:lnTo>
                  <a:lnTo>
                    <a:pt x="48" y="510"/>
                  </a:lnTo>
                  <a:lnTo>
                    <a:pt x="36" y="488"/>
                  </a:lnTo>
                  <a:lnTo>
                    <a:pt x="24" y="464"/>
                  </a:lnTo>
                  <a:lnTo>
                    <a:pt x="16" y="440"/>
                  </a:lnTo>
                  <a:lnTo>
                    <a:pt x="8" y="416"/>
                  </a:lnTo>
                  <a:lnTo>
                    <a:pt x="4" y="390"/>
                  </a:lnTo>
                  <a:lnTo>
                    <a:pt x="0" y="364"/>
                  </a:lnTo>
                  <a:lnTo>
                    <a:pt x="0" y="338"/>
                  </a:lnTo>
                  <a:lnTo>
                    <a:pt x="0" y="338"/>
                  </a:lnTo>
                  <a:lnTo>
                    <a:pt x="0" y="312"/>
                  </a:lnTo>
                  <a:lnTo>
                    <a:pt x="4" y="288"/>
                  </a:lnTo>
                  <a:lnTo>
                    <a:pt x="12" y="264"/>
                  </a:lnTo>
                  <a:lnTo>
                    <a:pt x="20" y="240"/>
                  </a:lnTo>
                  <a:lnTo>
                    <a:pt x="30" y="218"/>
                  </a:lnTo>
                  <a:lnTo>
                    <a:pt x="44" y="198"/>
                  </a:lnTo>
                  <a:lnTo>
                    <a:pt x="60" y="180"/>
                  </a:lnTo>
                  <a:lnTo>
                    <a:pt x="76" y="162"/>
                  </a:lnTo>
                  <a:lnTo>
                    <a:pt x="94" y="146"/>
                  </a:lnTo>
                  <a:lnTo>
                    <a:pt x="116" y="132"/>
                  </a:lnTo>
                  <a:lnTo>
                    <a:pt x="136" y="118"/>
                  </a:lnTo>
                  <a:lnTo>
                    <a:pt x="160" y="108"/>
                  </a:lnTo>
                  <a:lnTo>
                    <a:pt x="184" y="100"/>
                  </a:lnTo>
                  <a:lnTo>
                    <a:pt x="210" y="94"/>
                  </a:lnTo>
                  <a:lnTo>
                    <a:pt x="236" y="90"/>
                  </a:lnTo>
                  <a:lnTo>
                    <a:pt x="262" y="88"/>
                  </a:lnTo>
                  <a:lnTo>
                    <a:pt x="262" y="88"/>
                  </a:lnTo>
                  <a:lnTo>
                    <a:pt x="284" y="90"/>
                  </a:lnTo>
                  <a:lnTo>
                    <a:pt x="308" y="92"/>
                  </a:lnTo>
                  <a:lnTo>
                    <a:pt x="328" y="96"/>
                  </a:lnTo>
                  <a:lnTo>
                    <a:pt x="350" y="102"/>
                  </a:lnTo>
                  <a:lnTo>
                    <a:pt x="370" y="110"/>
                  </a:lnTo>
                  <a:lnTo>
                    <a:pt x="388" y="120"/>
                  </a:lnTo>
                  <a:lnTo>
                    <a:pt x="408" y="130"/>
                  </a:lnTo>
                  <a:lnTo>
                    <a:pt x="424" y="142"/>
                  </a:lnTo>
                  <a:lnTo>
                    <a:pt x="440" y="156"/>
                  </a:lnTo>
                  <a:lnTo>
                    <a:pt x="456" y="170"/>
                  </a:lnTo>
                  <a:lnTo>
                    <a:pt x="470" y="186"/>
                  </a:lnTo>
                  <a:lnTo>
                    <a:pt x="482" y="202"/>
                  </a:lnTo>
                  <a:lnTo>
                    <a:pt x="492" y="220"/>
                  </a:lnTo>
                  <a:lnTo>
                    <a:pt x="502" y="238"/>
                  </a:lnTo>
                  <a:lnTo>
                    <a:pt x="510" y="256"/>
                  </a:lnTo>
                  <a:lnTo>
                    <a:pt x="516" y="276"/>
                  </a:lnTo>
                  <a:lnTo>
                    <a:pt x="516" y="276"/>
                  </a:lnTo>
                  <a:lnTo>
                    <a:pt x="510" y="210"/>
                  </a:lnTo>
                  <a:lnTo>
                    <a:pt x="506" y="140"/>
                  </a:lnTo>
                  <a:lnTo>
                    <a:pt x="502" y="72"/>
                  </a:lnTo>
                  <a:lnTo>
                    <a:pt x="502" y="0"/>
                  </a:lnTo>
                  <a:lnTo>
                    <a:pt x="1844" y="0"/>
                  </a:lnTo>
                  <a:lnTo>
                    <a:pt x="1844" y="0"/>
                  </a:lnTo>
                  <a:lnTo>
                    <a:pt x="1842" y="72"/>
                  </a:lnTo>
                  <a:lnTo>
                    <a:pt x="1840" y="140"/>
                  </a:lnTo>
                  <a:lnTo>
                    <a:pt x="1836" y="210"/>
                  </a:lnTo>
                  <a:lnTo>
                    <a:pt x="1830" y="276"/>
                  </a:lnTo>
                  <a:lnTo>
                    <a:pt x="1830" y="276"/>
                  </a:lnTo>
                  <a:lnTo>
                    <a:pt x="1836" y="256"/>
                  </a:lnTo>
                  <a:lnTo>
                    <a:pt x="1844" y="238"/>
                  </a:lnTo>
                  <a:lnTo>
                    <a:pt x="1852" y="220"/>
                  </a:lnTo>
                  <a:lnTo>
                    <a:pt x="1864" y="202"/>
                  </a:lnTo>
                  <a:lnTo>
                    <a:pt x="1876" y="186"/>
                  </a:lnTo>
                  <a:lnTo>
                    <a:pt x="1890" y="170"/>
                  </a:lnTo>
                  <a:lnTo>
                    <a:pt x="1904" y="156"/>
                  </a:lnTo>
                  <a:lnTo>
                    <a:pt x="1922" y="142"/>
                  </a:lnTo>
                  <a:lnTo>
                    <a:pt x="1938" y="130"/>
                  </a:lnTo>
                  <a:lnTo>
                    <a:pt x="1956" y="120"/>
                  </a:lnTo>
                  <a:lnTo>
                    <a:pt x="1976" y="110"/>
                  </a:lnTo>
                  <a:lnTo>
                    <a:pt x="1996" y="102"/>
                  </a:lnTo>
                  <a:lnTo>
                    <a:pt x="2016" y="96"/>
                  </a:lnTo>
                  <a:lnTo>
                    <a:pt x="2038" y="92"/>
                  </a:lnTo>
                  <a:lnTo>
                    <a:pt x="2060" y="90"/>
                  </a:lnTo>
                  <a:lnTo>
                    <a:pt x="2084" y="88"/>
                  </a:lnTo>
                  <a:lnTo>
                    <a:pt x="2084" y="88"/>
                  </a:lnTo>
                  <a:lnTo>
                    <a:pt x="2110" y="90"/>
                  </a:lnTo>
                  <a:lnTo>
                    <a:pt x="2136" y="94"/>
                  </a:lnTo>
                  <a:lnTo>
                    <a:pt x="2162" y="100"/>
                  </a:lnTo>
                  <a:lnTo>
                    <a:pt x="2186" y="108"/>
                  </a:lnTo>
                  <a:lnTo>
                    <a:pt x="2208" y="118"/>
                  </a:lnTo>
                  <a:lnTo>
                    <a:pt x="2230" y="132"/>
                  </a:lnTo>
                  <a:lnTo>
                    <a:pt x="2250" y="146"/>
                  </a:lnTo>
                  <a:lnTo>
                    <a:pt x="2270" y="162"/>
                  </a:lnTo>
                  <a:lnTo>
                    <a:pt x="2286" y="180"/>
                  </a:lnTo>
                  <a:lnTo>
                    <a:pt x="2302" y="198"/>
                  </a:lnTo>
                  <a:lnTo>
                    <a:pt x="2314" y="218"/>
                  </a:lnTo>
                  <a:lnTo>
                    <a:pt x="2326" y="240"/>
                  </a:lnTo>
                  <a:lnTo>
                    <a:pt x="2334" y="264"/>
                  </a:lnTo>
                  <a:lnTo>
                    <a:pt x="2340" y="288"/>
                  </a:lnTo>
                  <a:lnTo>
                    <a:pt x="2344" y="312"/>
                  </a:lnTo>
                  <a:lnTo>
                    <a:pt x="2346" y="338"/>
                  </a:lnTo>
                  <a:lnTo>
                    <a:pt x="2346" y="338"/>
                  </a:lnTo>
                  <a:close/>
                  <a:moveTo>
                    <a:pt x="606" y="714"/>
                  </a:moveTo>
                  <a:lnTo>
                    <a:pt x="606" y="714"/>
                  </a:lnTo>
                  <a:lnTo>
                    <a:pt x="580" y="628"/>
                  </a:lnTo>
                  <a:lnTo>
                    <a:pt x="558" y="536"/>
                  </a:lnTo>
                  <a:lnTo>
                    <a:pt x="540" y="442"/>
                  </a:lnTo>
                  <a:lnTo>
                    <a:pt x="524" y="344"/>
                  </a:lnTo>
                  <a:lnTo>
                    <a:pt x="524" y="344"/>
                  </a:lnTo>
                  <a:lnTo>
                    <a:pt x="522" y="364"/>
                  </a:lnTo>
                  <a:lnTo>
                    <a:pt x="520" y="384"/>
                  </a:lnTo>
                  <a:lnTo>
                    <a:pt x="514" y="404"/>
                  </a:lnTo>
                  <a:lnTo>
                    <a:pt x="508" y="422"/>
                  </a:lnTo>
                  <a:lnTo>
                    <a:pt x="500" y="442"/>
                  </a:lnTo>
                  <a:lnTo>
                    <a:pt x="492" y="458"/>
                  </a:lnTo>
                  <a:lnTo>
                    <a:pt x="480" y="476"/>
                  </a:lnTo>
                  <a:lnTo>
                    <a:pt x="468" y="492"/>
                  </a:lnTo>
                  <a:lnTo>
                    <a:pt x="468" y="492"/>
                  </a:lnTo>
                  <a:lnTo>
                    <a:pt x="460" y="500"/>
                  </a:lnTo>
                  <a:lnTo>
                    <a:pt x="452" y="504"/>
                  </a:lnTo>
                  <a:lnTo>
                    <a:pt x="442" y="508"/>
                  </a:lnTo>
                  <a:lnTo>
                    <a:pt x="434" y="510"/>
                  </a:lnTo>
                  <a:lnTo>
                    <a:pt x="424" y="510"/>
                  </a:lnTo>
                  <a:lnTo>
                    <a:pt x="414" y="508"/>
                  </a:lnTo>
                  <a:lnTo>
                    <a:pt x="406" y="504"/>
                  </a:lnTo>
                  <a:lnTo>
                    <a:pt x="396" y="498"/>
                  </a:lnTo>
                  <a:lnTo>
                    <a:pt x="396" y="498"/>
                  </a:lnTo>
                  <a:lnTo>
                    <a:pt x="390" y="490"/>
                  </a:lnTo>
                  <a:lnTo>
                    <a:pt x="384" y="482"/>
                  </a:lnTo>
                  <a:lnTo>
                    <a:pt x="380" y="474"/>
                  </a:lnTo>
                  <a:lnTo>
                    <a:pt x="378" y="464"/>
                  </a:lnTo>
                  <a:lnTo>
                    <a:pt x="380" y="454"/>
                  </a:lnTo>
                  <a:lnTo>
                    <a:pt x="382" y="444"/>
                  </a:lnTo>
                  <a:lnTo>
                    <a:pt x="384" y="436"/>
                  </a:lnTo>
                  <a:lnTo>
                    <a:pt x="390" y="428"/>
                  </a:lnTo>
                  <a:lnTo>
                    <a:pt x="390" y="428"/>
                  </a:lnTo>
                  <a:lnTo>
                    <a:pt x="406" y="406"/>
                  </a:lnTo>
                  <a:lnTo>
                    <a:pt x="416" y="384"/>
                  </a:lnTo>
                  <a:lnTo>
                    <a:pt x="422" y="362"/>
                  </a:lnTo>
                  <a:lnTo>
                    <a:pt x="424" y="338"/>
                  </a:lnTo>
                  <a:lnTo>
                    <a:pt x="424" y="338"/>
                  </a:lnTo>
                  <a:lnTo>
                    <a:pt x="424" y="322"/>
                  </a:lnTo>
                  <a:lnTo>
                    <a:pt x="422" y="308"/>
                  </a:lnTo>
                  <a:lnTo>
                    <a:pt x="418" y="294"/>
                  </a:lnTo>
                  <a:lnTo>
                    <a:pt x="412" y="280"/>
                  </a:lnTo>
                  <a:lnTo>
                    <a:pt x="404" y="266"/>
                  </a:lnTo>
                  <a:lnTo>
                    <a:pt x="396" y="254"/>
                  </a:lnTo>
                  <a:lnTo>
                    <a:pt x="388" y="244"/>
                  </a:lnTo>
                  <a:lnTo>
                    <a:pt x="376" y="232"/>
                  </a:lnTo>
                  <a:lnTo>
                    <a:pt x="366" y="222"/>
                  </a:lnTo>
                  <a:lnTo>
                    <a:pt x="352" y="214"/>
                  </a:lnTo>
                  <a:lnTo>
                    <a:pt x="340" y="208"/>
                  </a:lnTo>
                  <a:lnTo>
                    <a:pt x="326" y="200"/>
                  </a:lnTo>
                  <a:lnTo>
                    <a:pt x="310" y="196"/>
                  </a:lnTo>
                  <a:lnTo>
                    <a:pt x="294" y="192"/>
                  </a:lnTo>
                  <a:lnTo>
                    <a:pt x="278" y="190"/>
                  </a:lnTo>
                  <a:lnTo>
                    <a:pt x="262" y="190"/>
                  </a:lnTo>
                  <a:lnTo>
                    <a:pt x="262" y="190"/>
                  </a:lnTo>
                  <a:lnTo>
                    <a:pt x="246" y="190"/>
                  </a:lnTo>
                  <a:lnTo>
                    <a:pt x="230" y="192"/>
                  </a:lnTo>
                  <a:lnTo>
                    <a:pt x="214" y="196"/>
                  </a:lnTo>
                  <a:lnTo>
                    <a:pt x="200" y="200"/>
                  </a:lnTo>
                  <a:lnTo>
                    <a:pt x="186" y="208"/>
                  </a:lnTo>
                  <a:lnTo>
                    <a:pt x="172" y="214"/>
                  </a:lnTo>
                  <a:lnTo>
                    <a:pt x="160" y="224"/>
                  </a:lnTo>
                  <a:lnTo>
                    <a:pt x="148" y="234"/>
                  </a:lnTo>
                  <a:lnTo>
                    <a:pt x="138" y="244"/>
                  </a:lnTo>
                  <a:lnTo>
                    <a:pt x="128" y="256"/>
                  </a:lnTo>
                  <a:lnTo>
                    <a:pt x="120" y="268"/>
                  </a:lnTo>
                  <a:lnTo>
                    <a:pt x="112" y="280"/>
                  </a:lnTo>
                  <a:lnTo>
                    <a:pt x="108" y="294"/>
                  </a:lnTo>
                  <a:lnTo>
                    <a:pt x="104" y="308"/>
                  </a:lnTo>
                  <a:lnTo>
                    <a:pt x="100" y="322"/>
                  </a:lnTo>
                  <a:lnTo>
                    <a:pt x="100" y="338"/>
                  </a:lnTo>
                  <a:lnTo>
                    <a:pt x="100" y="338"/>
                  </a:lnTo>
                  <a:lnTo>
                    <a:pt x="102" y="366"/>
                  </a:lnTo>
                  <a:lnTo>
                    <a:pt x="104" y="382"/>
                  </a:lnTo>
                  <a:lnTo>
                    <a:pt x="106" y="398"/>
                  </a:lnTo>
                  <a:lnTo>
                    <a:pt x="112" y="412"/>
                  </a:lnTo>
                  <a:lnTo>
                    <a:pt x="118" y="428"/>
                  </a:lnTo>
                  <a:lnTo>
                    <a:pt x="126" y="444"/>
                  </a:lnTo>
                  <a:lnTo>
                    <a:pt x="136" y="460"/>
                  </a:lnTo>
                  <a:lnTo>
                    <a:pt x="148" y="476"/>
                  </a:lnTo>
                  <a:lnTo>
                    <a:pt x="164" y="492"/>
                  </a:lnTo>
                  <a:lnTo>
                    <a:pt x="180" y="508"/>
                  </a:lnTo>
                  <a:lnTo>
                    <a:pt x="200" y="524"/>
                  </a:lnTo>
                  <a:lnTo>
                    <a:pt x="224" y="542"/>
                  </a:lnTo>
                  <a:lnTo>
                    <a:pt x="250" y="558"/>
                  </a:lnTo>
                  <a:lnTo>
                    <a:pt x="280" y="576"/>
                  </a:lnTo>
                  <a:lnTo>
                    <a:pt x="314" y="592"/>
                  </a:lnTo>
                  <a:lnTo>
                    <a:pt x="314" y="592"/>
                  </a:lnTo>
                  <a:lnTo>
                    <a:pt x="342" y="606"/>
                  </a:lnTo>
                  <a:lnTo>
                    <a:pt x="372" y="618"/>
                  </a:lnTo>
                  <a:lnTo>
                    <a:pt x="440" y="644"/>
                  </a:lnTo>
                  <a:lnTo>
                    <a:pt x="440" y="644"/>
                  </a:lnTo>
                  <a:lnTo>
                    <a:pt x="526" y="678"/>
                  </a:lnTo>
                  <a:lnTo>
                    <a:pt x="566" y="694"/>
                  </a:lnTo>
                  <a:lnTo>
                    <a:pt x="606" y="714"/>
                  </a:lnTo>
                  <a:lnTo>
                    <a:pt x="606" y="714"/>
                  </a:lnTo>
                  <a:close/>
                  <a:moveTo>
                    <a:pt x="1718" y="174"/>
                  </a:moveTo>
                  <a:lnTo>
                    <a:pt x="1718" y="174"/>
                  </a:lnTo>
                  <a:lnTo>
                    <a:pt x="1718" y="164"/>
                  </a:lnTo>
                  <a:lnTo>
                    <a:pt x="1716" y="154"/>
                  </a:lnTo>
                  <a:lnTo>
                    <a:pt x="1712" y="144"/>
                  </a:lnTo>
                  <a:lnTo>
                    <a:pt x="1704" y="136"/>
                  </a:lnTo>
                  <a:lnTo>
                    <a:pt x="1704" y="136"/>
                  </a:lnTo>
                  <a:lnTo>
                    <a:pt x="1698" y="130"/>
                  </a:lnTo>
                  <a:lnTo>
                    <a:pt x="1688" y="124"/>
                  </a:lnTo>
                  <a:lnTo>
                    <a:pt x="1678" y="122"/>
                  </a:lnTo>
                  <a:lnTo>
                    <a:pt x="1668" y="120"/>
                  </a:lnTo>
                  <a:lnTo>
                    <a:pt x="1472" y="120"/>
                  </a:lnTo>
                  <a:lnTo>
                    <a:pt x="1472" y="120"/>
                  </a:lnTo>
                  <a:lnTo>
                    <a:pt x="1460" y="122"/>
                  </a:lnTo>
                  <a:lnTo>
                    <a:pt x="1452" y="124"/>
                  </a:lnTo>
                  <a:lnTo>
                    <a:pt x="1442" y="128"/>
                  </a:lnTo>
                  <a:lnTo>
                    <a:pt x="1436" y="134"/>
                  </a:lnTo>
                  <a:lnTo>
                    <a:pt x="1430" y="142"/>
                  </a:lnTo>
                  <a:lnTo>
                    <a:pt x="1424" y="150"/>
                  </a:lnTo>
                  <a:lnTo>
                    <a:pt x="1422" y="160"/>
                  </a:lnTo>
                  <a:lnTo>
                    <a:pt x="1420" y="170"/>
                  </a:lnTo>
                  <a:lnTo>
                    <a:pt x="1420" y="170"/>
                  </a:lnTo>
                  <a:lnTo>
                    <a:pt x="1422" y="180"/>
                  </a:lnTo>
                  <a:lnTo>
                    <a:pt x="1424" y="190"/>
                  </a:lnTo>
                  <a:lnTo>
                    <a:pt x="1430" y="198"/>
                  </a:lnTo>
                  <a:lnTo>
                    <a:pt x="1436" y="206"/>
                  </a:lnTo>
                  <a:lnTo>
                    <a:pt x="1442" y="212"/>
                  </a:lnTo>
                  <a:lnTo>
                    <a:pt x="1452" y="216"/>
                  </a:lnTo>
                  <a:lnTo>
                    <a:pt x="1460" y="220"/>
                  </a:lnTo>
                  <a:lnTo>
                    <a:pt x="1472" y="220"/>
                  </a:lnTo>
                  <a:lnTo>
                    <a:pt x="1614" y="220"/>
                  </a:lnTo>
                  <a:lnTo>
                    <a:pt x="1614" y="220"/>
                  </a:lnTo>
                  <a:lnTo>
                    <a:pt x="1604" y="312"/>
                  </a:lnTo>
                  <a:lnTo>
                    <a:pt x="1590" y="398"/>
                  </a:lnTo>
                  <a:lnTo>
                    <a:pt x="1574" y="480"/>
                  </a:lnTo>
                  <a:lnTo>
                    <a:pt x="1554" y="560"/>
                  </a:lnTo>
                  <a:lnTo>
                    <a:pt x="1534" y="634"/>
                  </a:lnTo>
                  <a:lnTo>
                    <a:pt x="1510" y="704"/>
                  </a:lnTo>
                  <a:lnTo>
                    <a:pt x="1484" y="768"/>
                  </a:lnTo>
                  <a:lnTo>
                    <a:pt x="1458" y="828"/>
                  </a:lnTo>
                  <a:lnTo>
                    <a:pt x="1430" y="882"/>
                  </a:lnTo>
                  <a:lnTo>
                    <a:pt x="1400" y="932"/>
                  </a:lnTo>
                  <a:lnTo>
                    <a:pt x="1370" y="976"/>
                  </a:lnTo>
                  <a:lnTo>
                    <a:pt x="1338" y="1014"/>
                  </a:lnTo>
                  <a:lnTo>
                    <a:pt x="1306" y="1046"/>
                  </a:lnTo>
                  <a:lnTo>
                    <a:pt x="1290" y="1060"/>
                  </a:lnTo>
                  <a:lnTo>
                    <a:pt x="1274" y="1072"/>
                  </a:lnTo>
                  <a:lnTo>
                    <a:pt x="1258" y="1082"/>
                  </a:lnTo>
                  <a:lnTo>
                    <a:pt x="1244" y="1092"/>
                  </a:lnTo>
                  <a:lnTo>
                    <a:pt x="1228" y="1098"/>
                  </a:lnTo>
                  <a:lnTo>
                    <a:pt x="1212" y="1104"/>
                  </a:lnTo>
                  <a:lnTo>
                    <a:pt x="1212" y="1104"/>
                  </a:lnTo>
                  <a:lnTo>
                    <a:pt x="1202" y="1108"/>
                  </a:lnTo>
                  <a:lnTo>
                    <a:pt x="1194" y="1114"/>
                  </a:lnTo>
                  <a:lnTo>
                    <a:pt x="1188" y="1120"/>
                  </a:lnTo>
                  <a:lnTo>
                    <a:pt x="1182" y="1130"/>
                  </a:lnTo>
                  <a:lnTo>
                    <a:pt x="1178" y="1138"/>
                  </a:lnTo>
                  <a:lnTo>
                    <a:pt x="1176" y="1148"/>
                  </a:lnTo>
                  <a:lnTo>
                    <a:pt x="1176" y="1158"/>
                  </a:lnTo>
                  <a:lnTo>
                    <a:pt x="1178" y="1168"/>
                  </a:lnTo>
                  <a:lnTo>
                    <a:pt x="1178" y="1168"/>
                  </a:lnTo>
                  <a:lnTo>
                    <a:pt x="1182" y="1176"/>
                  </a:lnTo>
                  <a:lnTo>
                    <a:pt x="1186" y="1182"/>
                  </a:lnTo>
                  <a:lnTo>
                    <a:pt x="1190" y="1188"/>
                  </a:lnTo>
                  <a:lnTo>
                    <a:pt x="1196" y="1194"/>
                  </a:lnTo>
                  <a:lnTo>
                    <a:pt x="1204" y="1198"/>
                  </a:lnTo>
                  <a:lnTo>
                    <a:pt x="1210" y="1200"/>
                  </a:lnTo>
                  <a:lnTo>
                    <a:pt x="1218" y="1202"/>
                  </a:lnTo>
                  <a:lnTo>
                    <a:pt x="1226" y="1202"/>
                  </a:lnTo>
                  <a:lnTo>
                    <a:pt x="1226" y="1202"/>
                  </a:lnTo>
                  <a:lnTo>
                    <a:pt x="1234" y="1202"/>
                  </a:lnTo>
                  <a:lnTo>
                    <a:pt x="1242" y="1200"/>
                  </a:lnTo>
                  <a:lnTo>
                    <a:pt x="1242" y="1200"/>
                  </a:lnTo>
                  <a:lnTo>
                    <a:pt x="1264" y="1192"/>
                  </a:lnTo>
                  <a:lnTo>
                    <a:pt x="1286" y="1182"/>
                  </a:lnTo>
                  <a:lnTo>
                    <a:pt x="1308" y="1170"/>
                  </a:lnTo>
                  <a:lnTo>
                    <a:pt x="1330" y="1156"/>
                  </a:lnTo>
                  <a:lnTo>
                    <a:pt x="1350" y="1142"/>
                  </a:lnTo>
                  <a:lnTo>
                    <a:pt x="1372" y="1124"/>
                  </a:lnTo>
                  <a:lnTo>
                    <a:pt x="1392" y="1104"/>
                  </a:lnTo>
                  <a:lnTo>
                    <a:pt x="1412" y="1082"/>
                  </a:lnTo>
                  <a:lnTo>
                    <a:pt x="1432" y="1060"/>
                  </a:lnTo>
                  <a:lnTo>
                    <a:pt x="1452" y="1036"/>
                  </a:lnTo>
                  <a:lnTo>
                    <a:pt x="1470" y="1008"/>
                  </a:lnTo>
                  <a:lnTo>
                    <a:pt x="1488" y="982"/>
                  </a:lnTo>
                  <a:lnTo>
                    <a:pt x="1524" y="922"/>
                  </a:lnTo>
                  <a:lnTo>
                    <a:pt x="1556" y="856"/>
                  </a:lnTo>
                  <a:lnTo>
                    <a:pt x="1586" y="784"/>
                  </a:lnTo>
                  <a:lnTo>
                    <a:pt x="1614" y="708"/>
                  </a:lnTo>
                  <a:lnTo>
                    <a:pt x="1640" y="628"/>
                  </a:lnTo>
                  <a:lnTo>
                    <a:pt x="1662" y="544"/>
                  </a:lnTo>
                  <a:lnTo>
                    <a:pt x="1682" y="456"/>
                  </a:lnTo>
                  <a:lnTo>
                    <a:pt x="1698" y="364"/>
                  </a:lnTo>
                  <a:lnTo>
                    <a:pt x="1710" y="270"/>
                  </a:lnTo>
                  <a:lnTo>
                    <a:pt x="1718" y="174"/>
                  </a:lnTo>
                  <a:lnTo>
                    <a:pt x="1718" y="174"/>
                  </a:lnTo>
                  <a:close/>
                  <a:moveTo>
                    <a:pt x="2246" y="338"/>
                  </a:moveTo>
                  <a:lnTo>
                    <a:pt x="2246" y="338"/>
                  </a:lnTo>
                  <a:lnTo>
                    <a:pt x="2244" y="322"/>
                  </a:lnTo>
                  <a:lnTo>
                    <a:pt x="2242" y="308"/>
                  </a:lnTo>
                  <a:lnTo>
                    <a:pt x="2238" y="294"/>
                  </a:lnTo>
                  <a:lnTo>
                    <a:pt x="2232" y="280"/>
                  </a:lnTo>
                  <a:lnTo>
                    <a:pt x="2226" y="268"/>
                  </a:lnTo>
                  <a:lnTo>
                    <a:pt x="2218" y="256"/>
                  </a:lnTo>
                  <a:lnTo>
                    <a:pt x="2208" y="244"/>
                  </a:lnTo>
                  <a:lnTo>
                    <a:pt x="2198" y="234"/>
                  </a:lnTo>
                  <a:lnTo>
                    <a:pt x="2186" y="224"/>
                  </a:lnTo>
                  <a:lnTo>
                    <a:pt x="2174" y="214"/>
                  </a:lnTo>
                  <a:lnTo>
                    <a:pt x="2160" y="208"/>
                  </a:lnTo>
                  <a:lnTo>
                    <a:pt x="2146" y="200"/>
                  </a:lnTo>
                  <a:lnTo>
                    <a:pt x="2130" y="196"/>
                  </a:lnTo>
                  <a:lnTo>
                    <a:pt x="2116" y="192"/>
                  </a:lnTo>
                  <a:lnTo>
                    <a:pt x="2100" y="190"/>
                  </a:lnTo>
                  <a:lnTo>
                    <a:pt x="2084" y="190"/>
                  </a:lnTo>
                  <a:lnTo>
                    <a:pt x="2084" y="190"/>
                  </a:lnTo>
                  <a:lnTo>
                    <a:pt x="2066" y="190"/>
                  </a:lnTo>
                  <a:lnTo>
                    <a:pt x="2050" y="192"/>
                  </a:lnTo>
                  <a:lnTo>
                    <a:pt x="2036" y="196"/>
                  </a:lnTo>
                  <a:lnTo>
                    <a:pt x="2020" y="200"/>
                  </a:lnTo>
                  <a:lnTo>
                    <a:pt x="2006" y="208"/>
                  </a:lnTo>
                  <a:lnTo>
                    <a:pt x="1992" y="214"/>
                  </a:lnTo>
                  <a:lnTo>
                    <a:pt x="1980" y="222"/>
                  </a:lnTo>
                  <a:lnTo>
                    <a:pt x="1968" y="232"/>
                  </a:lnTo>
                  <a:lnTo>
                    <a:pt x="1958" y="244"/>
                  </a:lnTo>
                  <a:lnTo>
                    <a:pt x="1948" y="254"/>
                  </a:lnTo>
                  <a:lnTo>
                    <a:pt x="1940" y="266"/>
                  </a:lnTo>
                  <a:lnTo>
                    <a:pt x="1934" y="280"/>
                  </a:lnTo>
                  <a:lnTo>
                    <a:pt x="1928" y="294"/>
                  </a:lnTo>
                  <a:lnTo>
                    <a:pt x="1924" y="308"/>
                  </a:lnTo>
                  <a:lnTo>
                    <a:pt x="1922" y="322"/>
                  </a:lnTo>
                  <a:lnTo>
                    <a:pt x="1922" y="338"/>
                  </a:lnTo>
                  <a:lnTo>
                    <a:pt x="1922" y="338"/>
                  </a:lnTo>
                  <a:lnTo>
                    <a:pt x="1924" y="362"/>
                  </a:lnTo>
                  <a:lnTo>
                    <a:pt x="1930" y="384"/>
                  </a:lnTo>
                  <a:lnTo>
                    <a:pt x="1940" y="406"/>
                  </a:lnTo>
                  <a:lnTo>
                    <a:pt x="1954" y="428"/>
                  </a:lnTo>
                  <a:lnTo>
                    <a:pt x="1954" y="428"/>
                  </a:lnTo>
                  <a:lnTo>
                    <a:pt x="1960" y="436"/>
                  </a:lnTo>
                  <a:lnTo>
                    <a:pt x="1964" y="444"/>
                  </a:lnTo>
                  <a:lnTo>
                    <a:pt x="1966" y="454"/>
                  </a:lnTo>
                  <a:lnTo>
                    <a:pt x="1966" y="464"/>
                  </a:lnTo>
                  <a:lnTo>
                    <a:pt x="1964" y="474"/>
                  </a:lnTo>
                  <a:lnTo>
                    <a:pt x="1962" y="482"/>
                  </a:lnTo>
                  <a:lnTo>
                    <a:pt x="1956" y="490"/>
                  </a:lnTo>
                  <a:lnTo>
                    <a:pt x="1948" y="498"/>
                  </a:lnTo>
                  <a:lnTo>
                    <a:pt x="1948" y="498"/>
                  </a:lnTo>
                  <a:lnTo>
                    <a:pt x="1940" y="504"/>
                  </a:lnTo>
                  <a:lnTo>
                    <a:pt x="1932" y="508"/>
                  </a:lnTo>
                  <a:lnTo>
                    <a:pt x="1922" y="510"/>
                  </a:lnTo>
                  <a:lnTo>
                    <a:pt x="1912" y="510"/>
                  </a:lnTo>
                  <a:lnTo>
                    <a:pt x="1902" y="508"/>
                  </a:lnTo>
                  <a:lnTo>
                    <a:pt x="1894" y="504"/>
                  </a:lnTo>
                  <a:lnTo>
                    <a:pt x="1886" y="500"/>
                  </a:lnTo>
                  <a:lnTo>
                    <a:pt x="1878" y="492"/>
                  </a:lnTo>
                  <a:lnTo>
                    <a:pt x="1878" y="492"/>
                  </a:lnTo>
                  <a:lnTo>
                    <a:pt x="1866" y="476"/>
                  </a:lnTo>
                  <a:lnTo>
                    <a:pt x="1854" y="458"/>
                  </a:lnTo>
                  <a:lnTo>
                    <a:pt x="1844" y="442"/>
                  </a:lnTo>
                  <a:lnTo>
                    <a:pt x="1836" y="422"/>
                  </a:lnTo>
                  <a:lnTo>
                    <a:pt x="1830" y="404"/>
                  </a:lnTo>
                  <a:lnTo>
                    <a:pt x="1826" y="384"/>
                  </a:lnTo>
                  <a:lnTo>
                    <a:pt x="1822" y="364"/>
                  </a:lnTo>
                  <a:lnTo>
                    <a:pt x="1822" y="344"/>
                  </a:lnTo>
                  <a:lnTo>
                    <a:pt x="1822" y="344"/>
                  </a:lnTo>
                  <a:lnTo>
                    <a:pt x="1806" y="442"/>
                  </a:lnTo>
                  <a:lnTo>
                    <a:pt x="1788" y="536"/>
                  </a:lnTo>
                  <a:lnTo>
                    <a:pt x="1764" y="628"/>
                  </a:lnTo>
                  <a:lnTo>
                    <a:pt x="1740" y="714"/>
                  </a:lnTo>
                  <a:lnTo>
                    <a:pt x="1740" y="714"/>
                  </a:lnTo>
                  <a:lnTo>
                    <a:pt x="1778" y="694"/>
                  </a:lnTo>
                  <a:lnTo>
                    <a:pt x="1820" y="678"/>
                  </a:lnTo>
                  <a:lnTo>
                    <a:pt x="1906" y="644"/>
                  </a:lnTo>
                  <a:lnTo>
                    <a:pt x="1906" y="644"/>
                  </a:lnTo>
                  <a:lnTo>
                    <a:pt x="1972" y="618"/>
                  </a:lnTo>
                  <a:lnTo>
                    <a:pt x="2004" y="606"/>
                  </a:lnTo>
                  <a:lnTo>
                    <a:pt x="2032" y="592"/>
                  </a:lnTo>
                  <a:lnTo>
                    <a:pt x="2032" y="592"/>
                  </a:lnTo>
                  <a:lnTo>
                    <a:pt x="2066" y="576"/>
                  </a:lnTo>
                  <a:lnTo>
                    <a:pt x="2096" y="558"/>
                  </a:lnTo>
                  <a:lnTo>
                    <a:pt x="2122" y="542"/>
                  </a:lnTo>
                  <a:lnTo>
                    <a:pt x="2144" y="524"/>
                  </a:lnTo>
                  <a:lnTo>
                    <a:pt x="2164" y="508"/>
                  </a:lnTo>
                  <a:lnTo>
                    <a:pt x="2182" y="492"/>
                  </a:lnTo>
                  <a:lnTo>
                    <a:pt x="2196" y="476"/>
                  </a:lnTo>
                  <a:lnTo>
                    <a:pt x="2210" y="460"/>
                  </a:lnTo>
                  <a:lnTo>
                    <a:pt x="2220" y="444"/>
                  </a:lnTo>
                  <a:lnTo>
                    <a:pt x="2228" y="428"/>
                  </a:lnTo>
                  <a:lnTo>
                    <a:pt x="2234" y="412"/>
                  </a:lnTo>
                  <a:lnTo>
                    <a:pt x="2238" y="398"/>
                  </a:lnTo>
                  <a:lnTo>
                    <a:pt x="2242" y="382"/>
                  </a:lnTo>
                  <a:lnTo>
                    <a:pt x="2244" y="366"/>
                  </a:lnTo>
                  <a:lnTo>
                    <a:pt x="2246" y="338"/>
                  </a:lnTo>
                  <a:lnTo>
                    <a:pt x="2246" y="338"/>
                  </a:lnTo>
                  <a:close/>
                </a:path>
              </a:pathLst>
            </a:custGeom>
            <a:solidFill>
              <a:schemeClr val="accent1"/>
            </a:solidFill>
            <a:ln>
              <a:noFill/>
            </a:ln>
          </p:spPr>
          <p:txBody>
            <a:bodyPr vert="horz" wrap="square" lIns="62185" tIns="31093" rIns="62185" bIns="31093" numCol="1" anchor="t" anchorCtr="0" compatLnSpc="1">
              <a:prstTxWarp prst="textNoShape">
                <a:avLst/>
              </a:prstTxWarp>
            </a:bodyPr>
            <a:lstStyle/>
            <a:p>
              <a:endParaRPr lang="en-GB" sz="1224"/>
            </a:p>
          </p:txBody>
        </p:sp>
      </p:grpSp>
      <p:sp>
        <p:nvSpPr>
          <p:cNvPr id="9" name="Flowchart: Manual Input 2"/>
          <p:cNvSpPr/>
          <p:nvPr/>
        </p:nvSpPr>
        <p:spPr bwMode="ltGray">
          <a:xfrm rot="5400000">
            <a:off x="2629426" y="568620"/>
            <a:ext cx="538672" cy="9304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chemeClr val="bg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10" name="Flowchart: Manual Input 35"/>
          <p:cNvSpPr/>
          <p:nvPr/>
        </p:nvSpPr>
        <p:spPr bwMode="ltGray">
          <a:xfrm rot="16200000">
            <a:off x="4887658" y="-1205511"/>
            <a:ext cx="636613" cy="44674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11" name="Rectangle 10"/>
          <p:cNvSpPr/>
          <p:nvPr/>
        </p:nvSpPr>
        <p:spPr>
          <a:xfrm>
            <a:off x="3363978" y="763836"/>
            <a:ext cx="3243240" cy="584775"/>
          </a:xfrm>
          <a:prstGeom prst="rect">
            <a:avLst/>
          </a:prstGeom>
        </p:spPr>
        <p:txBody>
          <a:bodyPr wrap="square">
            <a:spAutoFit/>
          </a:bodyPr>
          <a:lstStyle/>
          <a:p>
            <a:pPr lvl="0"/>
            <a:r>
              <a:rPr lang="en-US" sz="800" dirty="0">
                <a:solidFill>
                  <a:schemeClr val="bg1"/>
                </a:solidFill>
              </a:rPr>
              <a:t>It is a Sales Register of Goods and services </a:t>
            </a:r>
            <a:r>
              <a:rPr lang="en-US" sz="800" dirty="0" smtClean="0">
                <a:solidFill>
                  <a:schemeClr val="bg1"/>
                </a:solidFill>
              </a:rPr>
              <a:t>where details of taxable supplies, </a:t>
            </a:r>
            <a:r>
              <a:rPr lang="en-US" sz="800" dirty="0" smtClean="0">
                <a:solidFill>
                  <a:schemeClr val="bg1"/>
                </a:solidFill>
              </a:rPr>
              <a:t>nil </a:t>
            </a:r>
            <a:r>
              <a:rPr lang="en-US" sz="800" dirty="0" smtClean="0">
                <a:solidFill>
                  <a:schemeClr val="bg1"/>
                </a:solidFill>
              </a:rPr>
              <a:t>rate, </a:t>
            </a:r>
            <a:r>
              <a:rPr lang="en-US" sz="800" dirty="0" smtClean="0">
                <a:solidFill>
                  <a:schemeClr val="bg1"/>
                </a:solidFill>
              </a:rPr>
              <a:t>exempt </a:t>
            </a:r>
            <a:r>
              <a:rPr lang="en-US" sz="800" dirty="0" smtClean="0">
                <a:solidFill>
                  <a:schemeClr val="bg1"/>
                </a:solidFill>
              </a:rPr>
              <a:t>and </a:t>
            </a:r>
            <a:r>
              <a:rPr lang="en-US" sz="800" dirty="0" smtClean="0">
                <a:solidFill>
                  <a:schemeClr val="bg1"/>
                </a:solidFill>
              </a:rPr>
              <a:t>non </a:t>
            </a:r>
            <a:r>
              <a:rPr lang="en-US" sz="800" dirty="0" smtClean="0">
                <a:solidFill>
                  <a:schemeClr val="bg1"/>
                </a:solidFill>
              </a:rPr>
              <a:t>GST outward </a:t>
            </a:r>
            <a:r>
              <a:rPr lang="en-US" sz="800" dirty="0" smtClean="0">
                <a:solidFill>
                  <a:schemeClr val="bg1"/>
                </a:solidFill>
              </a:rPr>
              <a:t>supplies </a:t>
            </a:r>
            <a:r>
              <a:rPr lang="en-US" sz="800" dirty="0" smtClean="0">
                <a:solidFill>
                  <a:schemeClr val="bg1"/>
                </a:solidFill>
              </a:rPr>
              <a:t>are entered </a:t>
            </a:r>
          </a:p>
          <a:p>
            <a:pPr lvl="0"/>
            <a:endParaRPr lang="en-US" sz="800" dirty="0" smtClean="0">
              <a:solidFill>
                <a:schemeClr val="bg1"/>
              </a:solidFill>
            </a:endParaRPr>
          </a:p>
          <a:p>
            <a:pPr lvl="0"/>
            <a:r>
              <a:rPr lang="en-US" sz="800" dirty="0" smtClean="0">
                <a:solidFill>
                  <a:schemeClr val="bg1"/>
                </a:solidFill>
              </a:rPr>
              <a:t>HSN code will </a:t>
            </a:r>
            <a:r>
              <a:rPr lang="en-US" sz="800" dirty="0">
                <a:solidFill>
                  <a:schemeClr val="bg1"/>
                </a:solidFill>
              </a:rPr>
              <a:t>identify the nature of transaction of the goods and services.</a:t>
            </a:r>
          </a:p>
        </p:txBody>
      </p:sp>
      <p:sp>
        <p:nvSpPr>
          <p:cNvPr id="12" name="Rectangle 11"/>
          <p:cNvSpPr/>
          <p:nvPr/>
        </p:nvSpPr>
        <p:spPr>
          <a:xfrm>
            <a:off x="1287112" y="715326"/>
            <a:ext cx="1924354" cy="553870"/>
          </a:xfrm>
          <a:prstGeom prst="rect">
            <a:avLst/>
          </a:prstGeom>
        </p:spPr>
        <p:txBody>
          <a:bodyPr wrap="square">
            <a:spAutoFit/>
          </a:bodyPr>
          <a:lstStyle/>
          <a:p>
            <a:r>
              <a:rPr lang="en-GB" sz="2999" b="1" dirty="0">
                <a:solidFill>
                  <a:schemeClr val="bg1">
                    <a:lumMod val="50000"/>
                  </a:schemeClr>
                </a:solidFill>
              </a:rPr>
              <a:t>GSTR 1</a:t>
            </a:r>
            <a:endParaRPr lang="en-GB" sz="2999" dirty="0">
              <a:solidFill>
                <a:schemeClr val="bg1">
                  <a:lumMod val="50000"/>
                </a:schemeClr>
              </a:solidFill>
            </a:endParaRPr>
          </a:p>
        </p:txBody>
      </p:sp>
      <p:sp>
        <p:nvSpPr>
          <p:cNvPr id="13" name="Oval 12"/>
          <p:cNvSpPr/>
          <p:nvPr/>
        </p:nvSpPr>
        <p:spPr bwMode="ltGray">
          <a:xfrm>
            <a:off x="6917955" y="820435"/>
            <a:ext cx="415602" cy="415602"/>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14" name="Freeform 13"/>
          <p:cNvSpPr>
            <a:spLocks noEditPoints="1"/>
          </p:cNvSpPr>
          <p:nvPr/>
        </p:nvSpPr>
        <p:spPr bwMode="auto">
          <a:xfrm>
            <a:off x="6957848" y="875352"/>
            <a:ext cx="340170" cy="331411"/>
          </a:xfrm>
          <a:custGeom>
            <a:avLst/>
            <a:gdLst>
              <a:gd name="T0" fmla="*/ 2610 w 2874"/>
              <a:gd name="T1" fmla="*/ 660 h 2800"/>
              <a:gd name="T2" fmla="*/ 2682 w 2874"/>
              <a:gd name="T3" fmla="*/ 812 h 2800"/>
              <a:gd name="T4" fmla="*/ 2624 w 2874"/>
              <a:gd name="T5" fmla="*/ 952 h 2800"/>
              <a:gd name="T6" fmla="*/ 2484 w 2874"/>
              <a:gd name="T7" fmla="*/ 1010 h 2800"/>
              <a:gd name="T8" fmla="*/ 2330 w 2874"/>
              <a:gd name="T9" fmla="*/ 938 h 2800"/>
              <a:gd name="T10" fmla="*/ 2286 w 2874"/>
              <a:gd name="T11" fmla="*/ 792 h 2800"/>
              <a:gd name="T12" fmla="*/ 2372 w 2874"/>
              <a:gd name="T13" fmla="*/ 648 h 2800"/>
              <a:gd name="T14" fmla="*/ 2606 w 2874"/>
              <a:gd name="T15" fmla="*/ 1094 h 2800"/>
              <a:gd name="T16" fmla="*/ 2200 w 2874"/>
              <a:gd name="T17" fmla="*/ 1434 h 2800"/>
              <a:gd name="T18" fmla="*/ 2530 w 2874"/>
              <a:gd name="T19" fmla="*/ 1798 h 2800"/>
              <a:gd name="T20" fmla="*/ 2786 w 2874"/>
              <a:gd name="T21" fmla="*/ 1858 h 2800"/>
              <a:gd name="T22" fmla="*/ 2870 w 2874"/>
              <a:gd name="T23" fmla="*/ 1458 h 2800"/>
              <a:gd name="T24" fmla="*/ 2852 w 2874"/>
              <a:gd name="T25" fmla="*/ 1154 h 2800"/>
              <a:gd name="T26" fmla="*/ 674 w 2874"/>
              <a:gd name="T27" fmla="*/ 1434 h 2800"/>
              <a:gd name="T28" fmla="*/ 136 w 2874"/>
              <a:gd name="T29" fmla="*/ 1094 h 2800"/>
              <a:gd name="T30" fmla="*/ 12 w 2874"/>
              <a:gd name="T31" fmla="*/ 1170 h 2800"/>
              <a:gd name="T32" fmla="*/ 12 w 2874"/>
              <a:gd name="T33" fmla="*/ 1550 h 2800"/>
              <a:gd name="T34" fmla="*/ 120 w 2874"/>
              <a:gd name="T35" fmla="*/ 1940 h 2800"/>
              <a:gd name="T36" fmla="*/ 466 w 2874"/>
              <a:gd name="T37" fmla="*/ 1640 h 2800"/>
              <a:gd name="T38" fmla="*/ 1184 w 2874"/>
              <a:gd name="T39" fmla="*/ 252 h 2800"/>
              <a:gd name="T40" fmla="*/ 1276 w 2874"/>
              <a:gd name="T41" fmla="*/ 448 h 2800"/>
              <a:gd name="T42" fmla="*/ 1462 w 2874"/>
              <a:gd name="T43" fmla="*/ 504 h 2800"/>
              <a:gd name="T44" fmla="*/ 1646 w 2874"/>
              <a:gd name="T45" fmla="*/ 394 h 2800"/>
              <a:gd name="T46" fmla="*/ 1684 w 2874"/>
              <a:gd name="T47" fmla="*/ 202 h 2800"/>
              <a:gd name="T48" fmla="*/ 1556 w 2874"/>
              <a:gd name="T49" fmla="*/ 30 h 2800"/>
              <a:gd name="T50" fmla="*/ 1362 w 2874"/>
              <a:gd name="T51" fmla="*/ 12 h 2800"/>
              <a:gd name="T52" fmla="*/ 1204 w 2874"/>
              <a:gd name="T53" fmla="*/ 154 h 2800"/>
              <a:gd name="T54" fmla="*/ 1522 w 2874"/>
              <a:gd name="T55" fmla="*/ 2798 h 2800"/>
              <a:gd name="T56" fmla="*/ 2070 w 2874"/>
              <a:gd name="T57" fmla="*/ 2654 h 2800"/>
              <a:gd name="T58" fmla="*/ 2562 w 2874"/>
              <a:gd name="T59" fmla="*/ 2258 h 2800"/>
              <a:gd name="T60" fmla="*/ 2164 w 2874"/>
              <a:gd name="T61" fmla="*/ 1690 h 2800"/>
              <a:gd name="T62" fmla="*/ 1834 w 2874"/>
              <a:gd name="T63" fmla="*/ 1448 h 2800"/>
              <a:gd name="T64" fmla="*/ 1436 w 2874"/>
              <a:gd name="T65" fmla="*/ 1360 h 2800"/>
              <a:gd name="T66" fmla="*/ 1102 w 2874"/>
              <a:gd name="T67" fmla="*/ 1422 h 2800"/>
              <a:gd name="T68" fmla="*/ 1054 w 2874"/>
              <a:gd name="T69" fmla="*/ 1772 h 2800"/>
              <a:gd name="T70" fmla="*/ 888 w 2874"/>
              <a:gd name="T71" fmla="*/ 1852 h 2800"/>
              <a:gd name="T72" fmla="*/ 764 w 2874"/>
              <a:gd name="T73" fmla="*/ 1812 h 2800"/>
              <a:gd name="T74" fmla="*/ 532 w 2874"/>
              <a:gd name="T75" fmla="*/ 1898 h 2800"/>
              <a:gd name="T76" fmla="*/ 474 w 2874"/>
              <a:gd name="T77" fmla="*/ 2432 h 2800"/>
              <a:gd name="T78" fmla="*/ 1106 w 2874"/>
              <a:gd name="T79" fmla="*/ 2762 h 2800"/>
              <a:gd name="T80" fmla="*/ 192 w 2874"/>
              <a:gd name="T81" fmla="*/ 812 h 2800"/>
              <a:gd name="T82" fmla="*/ 250 w 2874"/>
              <a:gd name="T83" fmla="*/ 952 h 2800"/>
              <a:gd name="T84" fmla="*/ 390 w 2874"/>
              <a:gd name="T85" fmla="*/ 1010 h 2800"/>
              <a:gd name="T86" fmla="*/ 542 w 2874"/>
              <a:gd name="T87" fmla="*/ 938 h 2800"/>
              <a:gd name="T88" fmla="*/ 586 w 2874"/>
              <a:gd name="T89" fmla="*/ 792 h 2800"/>
              <a:gd name="T90" fmla="*/ 500 w 2874"/>
              <a:gd name="T91" fmla="*/ 648 h 2800"/>
              <a:gd name="T92" fmla="*/ 350 w 2874"/>
              <a:gd name="T93" fmla="*/ 618 h 2800"/>
              <a:gd name="T94" fmla="*/ 216 w 2874"/>
              <a:gd name="T95" fmla="*/ 718 h 2800"/>
              <a:gd name="T96" fmla="*/ 2096 w 2874"/>
              <a:gd name="T97" fmla="*/ 820 h 2800"/>
              <a:gd name="T98" fmla="*/ 2058 w 2874"/>
              <a:gd name="T99" fmla="*/ 676 h 2800"/>
              <a:gd name="T100" fmla="*/ 1896 w 2874"/>
              <a:gd name="T101" fmla="*/ 580 h 2800"/>
              <a:gd name="T102" fmla="*/ 934 w 2874"/>
              <a:gd name="T103" fmla="*/ 590 h 2800"/>
              <a:gd name="T104" fmla="*/ 794 w 2874"/>
              <a:gd name="T105" fmla="*/ 714 h 2800"/>
              <a:gd name="T106" fmla="*/ 780 w 2874"/>
              <a:gd name="T107" fmla="*/ 1658 h 2800"/>
              <a:gd name="T108" fmla="*/ 910 w 2874"/>
              <a:gd name="T109" fmla="*/ 1746 h 2800"/>
              <a:gd name="T110" fmla="*/ 1000 w 2874"/>
              <a:gd name="T111" fmla="*/ 910 h 2800"/>
              <a:gd name="T112" fmla="*/ 1102 w 2874"/>
              <a:gd name="T113" fmla="*/ 1194 h 2800"/>
              <a:gd name="T114" fmla="*/ 1436 w 2874"/>
              <a:gd name="T115" fmla="*/ 1144 h 2800"/>
              <a:gd name="T116" fmla="*/ 1772 w 2874"/>
              <a:gd name="T117" fmla="*/ 1196 h 2800"/>
              <a:gd name="T118" fmla="*/ 1852 w 2874"/>
              <a:gd name="T119" fmla="*/ 938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4" h="2800">
                <a:moveTo>
                  <a:pt x="2484" y="614"/>
                </a:moveTo>
                <a:lnTo>
                  <a:pt x="2484" y="614"/>
                </a:lnTo>
                <a:lnTo>
                  <a:pt x="2504" y="616"/>
                </a:lnTo>
                <a:lnTo>
                  <a:pt x="2524" y="618"/>
                </a:lnTo>
                <a:lnTo>
                  <a:pt x="2542" y="622"/>
                </a:lnTo>
                <a:lnTo>
                  <a:pt x="2560" y="630"/>
                </a:lnTo>
                <a:lnTo>
                  <a:pt x="2578" y="638"/>
                </a:lnTo>
                <a:lnTo>
                  <a:pt x="2594" y="648"/>
                </a:lnTo>
                <a:lnTo>
                  <a:pt x="2610" y="660"/>
                </a:lnTo>
                <a:lnTo>
                  <a:pt x="2624" y="672"/>
                </a:lnTo>
                <a:lnTo>
                  <a:pt x="2636" y="686"/>
                </a:lnTo>
                <a:lnTo>
                  <a:pt x="2648" y="702"/>
                </a:lnTo>
                <a:lnTo>
                  <a:pt x="2658" y="718"/>
                </a:lnTo>
                <a:lnTo>
                  <a:pt x="2666" y="736"/>
                </a:lnTo>
                <a:lnTo>
                  <a:pt x="2672" y="754"/>
                </a:lnTo>
                <a:lnTo>
                  <a:pt x="2678" y="772"/>
                </a:lnTo>
                <a:lnTo>
                  <a:pt x="2680" y="792"/>
                </a:lnTo>
                <a:lnTo>
                  <a:pt x="2682" y="812"/>
                </a:lnTo>
                <a:lnTo>
                  <a:pt x="2682" y="812"/>
                </a:lnTo>
                <a:lnTo>
                  <a:pt x="2680" y="832"/>
                </a:lnTo>
                <a:lnTo>
                  <a:pt x="2678" y="852"/>
                </a:lnTo>
                <a:lnTo>
                  <a:pt x="2672" y="872"/>
                </a:lnTo>
                <a:lnTo>
                  <a:pt x="2666" y="890"/>
                </a:lnTo>
                <a:lnTo>
                  <a:pt x="2658" y="906"/>
                </a:lnTo>
                <a:lnTo>
                  <a:pt x="2648" y="924"/>
                </a:lnTo>
                <a:lnTo>
                  <a:pt x="2636" y="938"/>
                </a:lnTo>
                <a:lnTo>
                  <a:pt x="2624" y="952"/>
                </a:lnTo>
                <a:lnTo>
                  <a:pt x="2610" y="966"/>
                </a:lnTo>
                <a:lnTo>
                  <a:pt x="2594" y="976"/>
                </a:lnTo>
                <a:lnTo>
                  <a:pt x="2578" y="986"/>
                </a:lnTo>
                <a:lnTo>
                  <a:pt x="2560" y="994"/>
                </a:lnTo>
                <a:lnTo>
                  <a:pt x="2542" y="1002"/>
                </a:lnTo>
                <a:lnTo>
                  <a:pt x="2524" y="1006"/>
                </a:lnTo>
                <a:lnTo>
                  <a:pt x="2504" y="1010"/>
                </a:lnTo>
                <a:lnTo>
                  <a:pt x="2484" y="1010"/>
                </a:lnTo>
                <a:lnTo>
                  <a:pt x="2484" y="1010"/>
                </a:lnTo>
                <a:lnTo>
                  <a:pt x="2464" y="1010"/>
                </a:lnTo>
                <a:lnTo>
                  <a:pt x="2444" y="1006"/>
                </a:lnTo>
                <a:lnTo>
                  <a:pt x="2424" y="1002"/>
                </a:lnTo>
                <a:lnTo>
                  <a:pt x="2406" y="994"/>
                </a:lnTo>
                <a:lnTo>
                  <a:pt x="2388" y="986"/>
                </a:lnTo>
                <a:lnTo>
                  <a:pt x="2372" y="976"/>
                </a:lnTo>
                <a:lnTo>
                  <a:pt x="2358" y="966"/>
                </a:lnTo>
                <a:lnTo>
                  <a:pt x="2344" y="952"/>
                </a:lnTo>
                <a:lnTo>
                  <a:pt x="2330" y="938"/>
                </a:lnTo>
                <a:lnTo>
                  <a:pt x="2320" y="924"/>
                </a:lnTo>
                <a:lnTo>
                  <a:pt x="2310" y="906"/>
                </a:lnTo>
                <a:lnTo>
                  <a:pt x="2300" y="890"/>
                </a:lnTo>
                <a:lnTo>
                  <a:pt x="2294" y="872"/>
                </a:lnTo>
                <a:lnTo>
                  <a:pt x="2290" y="852"/>
                </a:lnTo>
                <a:lnTo>
                  <a:pt x="2286" y="832"/>
                </a:lnTo>
                <a:lnTo>
                  <a:pt x="2286" y="812"/>
                </a:lnTo>
                <a:lnTo>
                  <a:pt x="2286" y="812"/>
                </a:lnTo>
                <a:lnTo>
                  <a:pt x="2286" y="792"/>
                </a:lnTo>
                <a:lnTo>
                  <a:pt x="2290" y="772"/>
                </a:lnTo>
                <a:lnTo>
                  <a:pt x="2294" y="754"/>
                </a:lnTo>
                <a:lnTo>
                  <a:pt x="2300" y="736"/>
                </a:lnTo>
                <a:lnTo>
                  <a:pt x="2310" y="718"/>
                </a:lnTo>
                <a:lnTo>
                  <a:pt x="2320" y="702"/>
                </a:lnTo>
                <a:lnTo>
                  <a:pt x="2330" y="686"/>
                </a:lnTo>
                <a:lnTo>
                  <a:pt x="2344" y="672"/>
                </a:lnTo>
                <a:lnTo>
                  <a:pt x="2358" y="660"/>
                </a:lnTo>
                <a:lnTo>
                  <a:pt x="2372" y="648"/>
                </a:lnTo>
                <a:lnTo>
                  <a:pt x="2388" y="638"/>
                </a:lnTo>
                <a:lnTo>
                  <a:pt x="2406" y="630"/>
                </a:lnTo>
                <a:lnTo>
                  <a:pt x="2424" y="622"/>
                </a:lnTo>
                <a:lnTo>
                  <a:pt x="2444" y="618"/>
                </a:lnTo>
                <a:lnTo>
                  <a:pt x="2464" y="616"/>
                </a:lnTo>
                <a:lnTo>
                  <a:pt x="2484" y="614"/>
                </a:lnTo>
                <a:lnTo>
                  <a:pt x="2484" y="614"/>
                </a:lnTo>
                <a:close/>
                <a:moveTo>
                  <a:pt x="2738" y="1094"/>
                </a:moveTo>
                <a:lnTo>
                  <a:pt x="2606" y="1094"/>
                </a:lnTo>
                <a:lnTo>
                  <a:pt x="2484" y="1274"/>
                </a:lnTo>
                <a:lnTo>
                  <a:pt x="2360" y="1094"/>
                </a:lnTo>
                <a:lnTo>
                  <a:pt x="2230" y="1094"/>
                </a:lnTo>
                <a:lnTo>
                  <a:pt x="2230" y="1094"/>
                </a:lnTo>
                <a:lnTo>
                  <a:pt x="2214" y="1094"/>
                </a:lnTo>
                <a:lnTo>
                  <a:pt x="2200" y="1098"/>
                </a:lnTo>
                <a:lnTo>
                  <a:pt x="2200" y="1098"/>
                </a:lnTo>
                <a:lnTo>
                  <a:pt x="2200" y="1104"/>
                </a:lnTo>
                <a:lnTo>
                  <a:pt x="2200" y="1434"/>
                </a:lnTo>
                <a:lnTo>
                  <a:pt x="2200" y="1434"/>
                </a:lnTo>
                <a:lnTo>
                  <a:pt x="2236" y="1466"/>
                </a:lnTo>
                <a:lnTo>
                  <a:pt x="2272" y="1498"/>
                </a:lnTo>
                <a:lnTo>
                  <a:pt x="2306" y="1532"/>
                </a:lnTo>
                <a:lnTo>
                  <a:pt x="2342" y="1568"/>
                </a:lnTo>
                <a:lnTo>
                  <a:pt x="2374" y="1604"/>
                </a:lnTo>
                <a:lnTo>
                  <a:pt x="2408" y="1640"/>
                </a:lnTo>
                <a:lnTo>
                  <a:pt x="2470" y="1718"/>
                </a:lnTo>
                <a:lnTo>
                  <a:pt x="2530" y="1798"/>
                </a:lnTo>
                <a:lnTo>
                  <a:pt x="2588" y="1884"/>
                </a:lnTo>
                <a:lnTo>
                  <a:pt x="2642" y="1970"/>
                </a:lnTo>
                <a:lnTo>
                  <a:pt x="2694" y="2060"/>
                </a:lnTo>
                <a:lnTo>
                  <a:pt x="2694" y="2060"/>
                </a:lnTo>
                <a:lnTo>
                  <a:pt x="2716" y="2020"/>
                </a:lnTo>
                <a:lnTo>
                  <a:pt x="2734" y="1980"/>
                </a:lnTo>
                <a:lnTo>
                  <a:pt x="2754" y="1940"/>
                </a:lnTo>
                <a:lnTo>
                  <a:pt x="2770" y="1900"/>
                </a:lnTo>
                <a:lnTo>
                  <a:pt x="2786" y="1858"/>
                </a:lnTo>
                <a:lnTo>
                  <a:pt x="2802" y="1816"/>
                </a:lnTo>
                <a:lnTo>
                  <a:pt x="2814" y="1772"/>
                </a:lnTo>
                <a:lnTo>
                  <a:pt x="2826" y="1728"/>
                </a:lnTo>
                <a:lnTo>
                  <a:pt x="2838" y="1684"/>
                </a:lnTo>
                <a:lnTo>
                  <a:pt x="2848" y="1640"/>
                </a:lnTo>
                <a:lnTo>
                  <a:pt x="2856" y="1596"/>
                </a:lnTo>
                <a:lnTo>
                  <a:pt x="2862" y="1550"/>
                </a:lnTo>
                <a:lnTo>
                  <a:pt x="2868" y="1504"/>
                </a:lnTo>
                <a:lnTo>
                  <a:pt x="2870" y="1458"/>
                </a:lnTo>
                <a:lnTo>
                  <a:pt x="2874" y="1410"/>
                </a:lnTo>
                <a:lnTo>
                  <a:pt x="2874" y="1364"/>
                </a:lnTo>
                <a:lnTo>
                  <a:pt x="2874" y="1364"/>
                </a:lnTo>
                <a:lnTo>
                  <a:pt x="2872" y="1314"/>
                </a:lnTo>
                <a:lnTo>
                  <a:pt x="2870" y="1266"/>
                </a:lnTo>
                <a:lnTo>
                  <a:pt x="2866" y="1218"/>
                </a:lnTo>
                <a:lnTo>
                  <a:pt x="2860" y="1170"/>
                </a:lnTo>
                <a:lnTo>
                  <a:pt x="2860" y="1170"/>
                </a:lnTo>
                <a:lnTo>
                  <a:pt x="2852" y="1154"/>
                </a:lnTo>
                <a:lnTo>
                  <a:pt x="2840" y="1140"/>
                </a:lnTo>
                <a:lnTo>
                  <a:pt x="2826" y="1126"/>
                </a:lnTo>
                <a:lnTo>
                  <a:pt x="2810" y="1114"/>
                </a:lnTo>
                <a:lnTo>
                  <a:pt x="2794" y="1106"/>
                </a:lnTo>
                <a:lnTo>
                  <a:pt x="2776" y="1100"/>
                </a:lnTo>
                <a:lnTo>
                  <a:pt x="2758" y="1094"/>
                </a:lnTo>
                <a:lnTo>
                  <a:pt x="2738" y="1094"/>
                </a:lnTo>
                <a:lnTo>
                  <a:pt x="2738" y="1094"/>
                </a:lnTo>
                <a:close/>
                <a:moveTo>
                  <a:pt x="674" y="1434"/>
                </a:moveTo>
                <a:lnTo>
                  <a:pt x="674" y="1098"/>
                </a:lnTo>
                <a:lnTo>
                  <a:pt x="674" y="1098"/>
                </a:lnTo>
                <a:lnTo>
                  <a:pt x="660" y="1094"/>
                </a:lnTo>
                <a:lnTo>
                  <a:pt x="644" y="1094"/>
                </a:lnTo>
                <a:lnTo>
                  <a:pt x="512" y="1094"/>
                </a:lnTo>
                <a:lnTo>
                  <a:pt x="390" y="1274"/>
                </a:lnTo>
                <a:lnTo>
                  <a:pt x="266" y="1094"/>
                </a:lnTo>
                <a:lnTo>
                  <a:pt x="136" y="1094"/>
                </a:lnTo>
                <a:lnTo>
                  <a:pt x="136" y="1094"/>
                </a:lnTo>
                <a:lnTo>
                  <a:pt x="116" y="1094"/>
                </a:lnTo>
                <a:lnTo>
                  <a:pt x="96" y="1100"/>
                </a:lnTo>
                <a:lnTo>
                  <a:pt x="78" y="1106"/>
                </a:lnTo>
                <a:lnTo>
                  <a:pt x="62" y="1114"/>
                </a:lnTo>
                <a:lnTo>
                  <a:pt x="48" y="1126"/>
                </a:lnTo>
                <a:lnTo>
                  <a:pt x="34" y="1140"/>
                </a:lnTo>
                <a:lnTo>
                  <a:pt x="22" y="1154"/>
                </a:lnTo>
                <a:lnTo>
                  <a:pt x="12" y="1170"/>
                </a:lnTo>
                <a:lnTo>
                  <a:pt x="12" y="1170"/>
                </a:lnTo>
                <a:lnTo>
                  <a:pt x="6" y="1218"/>
                </a:lnTo>
                <a:lnTo>
                  <a:pt x="2" y="1266"/>
                </a:lnTo>
                <a:lnTo>
                  <a:pt x="0" y="1314"/>
                </a:lnTo>
                <a:lnTo>
                  <a:pt x="0" y="1364"/>
                </a:lnTo>
                <a:lnTo>
                  <a:pt x="0" y="1364"/>
                </a:lnTo>
                <a:lnTo>
                  <a:pt x="0" y="1410"/>
                </a:lnTo>
                <a:lnTo>
                  <a:pt x="2" y="1458"/>
                </a:lnTo>
                <a:lnTo>
                  <a:pt x="6" y="1504"/>
                </a:lnTo>
                <a:lnTo>
                  <a:pt x="12" y="1550"/>
                </a:lnTo>
                <a:lnTo>
                  <a:pt x="18" y="1596"/>
                </a:lnTo>
                <a:lnTo>
                  <a:pt x="26" y="1640"/>
                </a:lnTo>
                <a:lnTo>
                  <a:pt x="36" y="1684"/>
                </a:lnTo>
                <a:lnTo>
                  <a:pt x="46" y="1728"/>
                </a:lnTo>
                <a:lnTo>
                  <a:pt x="58" y="1772"/>
                </a:lnTo>
                <a:lnTo>
                  <a:pt x="72" y="1816"/>
                </a:lnTo>
                <a:lnTo>
                  <a:pt x="86" y="1858"/>
                </a:lnTo>
                <a:lnTo>
                  <a:pt x="102" y="1900"/>
                </a:lnTo>
                <a:lnTo>
                  <a:pt x="120" y="1940"/>
                </a:lnTo>
                <a:lnTo>
                  <a:pt x="138" y="1980"/>
                </a:lnTo>
                <a:lnTo>
                  <a:pt x="158" y="2020"/>
                </a:lnTo>
                <a:lnTo>
                  <a:pt x="178" y="2060"/>
                </a:lnTo>
                <a:lnTo>
                  <a:pt x="178" y="2060"/>
                </a:lnTo>
                <a:lnTo>
                  <a:pt x="230" y="1970"/>
                </a:lnTo>
                <a:lnTo>
                  <a:pt x="286" y="1882"/>
                </a:lnTo>
                <a:lnTo>
                  <a:pt x="342" y="1798"/>
                </a:lnTo>
                <a:lnTo>
                  <a:pt x="404" y="1718"/>
                </a:lnTo>
                <a:lnTo>
                  <a:pt x="466" y="1640"/>
                </a:lnTo>
                <a:lnTo>
                  <a:pt x="500" y="1602"/>
                </a:lnTo>
                <a:lnTo>
                  <a:pt x="532" y="1566"/>
                </a:lnTo>
                <a:lnTo>
                  <a:pt x="566" y="1532"/>
                </a:lnTo>
                <a:lnTo>
                  <a:pt x="602" y="1498"/>
                </a:lnTo>
                <a:lnTo>
                  <a:pt x="638" y="1464"/>
                </a:lnTo>
                <a:lnTo>
                  <a:pt x="674" y="1434"/>
                </a:lnTo>
                <a:lnTo>
                  <a:pt x="674" y="1434"/>
                </a:lnTo>
                <a:close/>
                <a:moveTo>
                  <a:pt x="1184" y="252"/>
                </a:moveTo>
                <a:lnTo>
                  <a:pt x="1184" y="252"/>
                </a:lnTo>
                <a:lnTo>
                  <a:pt x="1186" y="278"/>
                </a:lnTo>
                <a:lnTo>
                  <a:pt x="1190" y="304"/>
                </a:lnTo>
                <a:lnTo>
                  <a:pt x="1196" y="328"/>
                </a:lnTo>
                <a:lnTo>
                  <a:pt x="1204" y="350"/>
                </a:lnTo>
                <a:lnTo>
                  <a:pt x="1214" y="372"/>
                </a:lnTo>
                <a:lnTo>
                  <a:pt x="1228" y="394"/>
                </a:lnTo>
                <a:lnTo>
                  <a:pt x="1242" y="414"/>
                </a:lnTo>
                <a:lnTo>
                  <a:pt x="1258" y="432"/>
                </a:lnTo>
                <a:lnTo>
                  <a:pt x="1276" y="448"/>
                </a:lnTo>
                <a:lnTo>
                  <a:pt x="1296" y="462"/>
                </a:lnTo>
                <a:lnTo>
                  <a:pt x="1316" y="474"/>
                </a:lnTo>
                <a:lnTo>
                  <a:pt x="1338" y="486"/>
                </a:lnTo>
                <a:lnTo>
                  <a:pt x="1362" y="494"/>
                </a:lnTo>
                <a:lnTo>
                  <a:pt x="1386" y="500"/>
                </a:lnTo>
                <a:lnTo>
                  <a:pt x="1410" y="504"/>
                </a:lnTo>
                <a:lnTo>
                  <a:pt x="1436" y="506"/>
                </a:lnTo>
                <a:lnTo>
                  <a:pt x="1436" y="506"/>
                </a:lnTo>
                <a:lnTo>
                  <a:pt x="1462" y="504"/>
                </a:lnTo>
                <a:lnTo>
                  <a:pt x="1488" y="500"/>
                </a:lnTo>
                <a:lnTo>
                  <a:pt x="1512" y="494"/>
                </a:lnTo>
                <a:lnTo>
                  <a:pt x="1534" y="486"/>
                </a:lnTo>
                <a:lnTo>
                  <a:pt x="1556" y="474"/>
                </a:lnTo>
                <a:lnTo>
                  <a:pt x="1578" y="462"/>
                </a:lnTo>
                <a:lnTo>
                  <a:pt x="1598" y="448"/>
                </a:lnTo>
                <a:lnTo>
                  <a:pt x="1616" y="432"/>
                </a:lnTo>
                <a:lnTo>
                  <a:pt x="1632" y="414"/>
                </a:lnTo>
                <a:lnTo>
                  <a:pt x="1646" y="394"/>
                </a:lnTo>
                <a:lnTo>
                  <a:pt x="1658" y="372"/>
                </a:lnTo>
                <a:lnTo>
                  <a:pt x="1670" y="350"/>
                </a:lnTo>
                <a:lnTo>
                  <a:pt x="1678" y="328"/>
                </a:lnTo>
                <a:lnTo>
                  <a:pt x="1684" y="304"/>
                </a:lnTo>
                <a:lnTo>
                  <a:pt x="1688" y="278"/>
                </a:lnTo>
                <a:lnTo>
                  <a:pt x="1690" y="252"/>
                </a:lnTo>
                <a:lnTo>
                  <a:pt x="1690" y="252"/>
                </a:lnTo>
                <a:lnTo>
                  <a:pt x="1688" y="226"/>
                </a:lnTo>
                <a:lnTo>
                  <a:pt x="1684" y="202"/>
                </a:lnTo>
                <a:lnTo>
                  <a:pt x="1678" y="178"/>
                </a:lnTo>
                <a:lnTo>
                  <a:pt x="1670" y="154"/>
                </a:lnTo>
                <a:lnTo>
                  <a:pt x="1658" y="132"/>
                </a:lnTo>
                <a:lnTo>
                  <a:pt x="1646" y="112"/>
                </a:lnTo>
                <a:lnTo>
                  <a:pt x="1632" y="92"/>
                </a:lnTo>
                <a:lnTo>
                  <a:pt x="1616" y="74"/>
                </a:lnTo>
                <a:lnTo>
                  <a:pt x="1598" y="58"/>
                </a:lnTo>
                <a:lnTo>
                  <a:pt x="1578" y="44"/>
                </a:lnTo>
                <a:lnTo>
                  <a:pt x="1556" y="30"/>
                </a:lnTo>
                <a:lnTo>
                  <a:pt x="1534" y="20"/>
                </a:lnTo>
                <a:lnTo>
                  <a:pt x="1512" y="12"/>
                </a:lnTo>
                <a:lnTo>
                  <a:pt x="1488" y="6"/>
                </a:lnTo>
                <a:lnTo>
                  <a:pt x="1462" y="2"/>
                </a:lnTo>
                <a:lnTo>
                  <a:pt x="1436" y="0"/>
                </a:lnTo>
                <a:lnTo>
                  <a:pt x="1436" y="0"/>
                </a:lnTo>
                <a:lnTo>
                  <a:pt x="1410" y="2"/>
                </a:lnTo>
                <a:lnTo>
                  <a:pt x="1386" y="6"/>
                </a:lnTo>
                <a:lnTo>
                  <a:pt x="1362" y="12"/>
                </a:lnTo>
                <a:lnTo>
                  <a:pt x="1338" y="20"/>
                </a:lnTo>
                <a:lnTo>
                  <a:pt x="1316" y="30"/>
                </a:lnTo>
                <a:lnTo>
                  <a:pt x="1296" y="44"/>
                </a:lnTo>
                <a:lnTo>
                  <a:pt x="1276" y="58"/>
                </a:lnTo>
                <a:lnTo>
                  <a:pt x="1258" y="74"/>
                </a:lnTo>
                <a:lnTo>
                  <a:pt x="1242" y="92"/>
                </a:lnTo>
                <a:lnTo>
                  <a:pt x="1228" y="112"/>
                </a:lnTo>
                <a:lnTo>
                  <a:pt x="1214" y="132"/>
                </a:lnTo>
                <a:lnTo>
                  <a:pt x="1204" y="154"/>
                </a:lnTo>
                <a:lnTo>
                  <a:pt x="1196" y="178"/>
                </a:lnTo>
                <a:lnTo>
                  <a:pt x="1190" y="202"/>
                </a:lnTo>
                <a:lnTo>
                  <a:pt x="1186" y="226"/>
                </a:lnTo>
                <a:lnTo>
                  <a:pt x="1184" y="252"/>
                </a:lnTo>
                <a:lnTo>
                  <a:pt x="1184" y="252"/>
                </a:lnTo>
                <a:close/>
                <a:moveTo>
                  <a:pt x="1436" y="2800"/>
                </a:moveTo>
                <a:lnTo>
                  <a:pt x="1436" y="2800"/>
                </a:lnTo>
                <a:lnTo>
                  <a:pt x="1480" y="2800"/>
                </a:lnTo>
                <a:lnTo>
                  <a:pt x="1522" y="2798"/>
                </a:lnTo>
                <a:lnTo>
                  <a:pt x="1564" y="2796"/>
                </a:lnTo>
                <a:lnTo>
                  <a:pt x="1604" y="2792"/>
                </a:lnTo>
                <a:lnTo>
                  <a:pt x="1646" y="2786"/>
                </a:lnTo>
                <a:lnTo>
                  <a:pt x="1686" y="2780"/>
                </a:lnTo>
                <a:lnTo>
                  <a:pt x="1768" y="2762"/>
                </a:lnTo>
                <a:lnTo>
                  <a:pt x="1846" y="2742"/>
                </a:lnTo>
                <a:lnTo>
                  <a:pt x="1924" y="2716"/>
                </a:lnTo>
                <a:lnTo>
                  <a:pt x="1998" y="2686"/>
                </a:lnTo>
                <a:lnTo>
                  <a:pt x="2070" y="2654"/>
                </a:lnTo>
                <a:lnTo>
                  <a:pt x="2142" y="2616"/>
                </a:lnTo>
                <a:lnTo>
                  <a:pt x="2210" y="2576"/>
                </a:lnTo>
                <a:lnTo>
                  <a:pt x="2276" y="2530"/>
                </a:lnTo>
                <a:lnTo>
                  <a:pt x="2338" y="2482"/>
                </a:lnTo>
                <a:lnTo>
                  <a:pt x="2398" y="2432"/>
                </a:lnTo>
                <a:lnTo>
                  <a:pt x="2456" y="2376"/>
                </a:lnTo>
                <a:lnTo>
                  <a:pt x="2510" y="2318"/>
                </a:lnTo>
                <a:lnTo>
                  <a:pt x="2562" y="2258"/>
                </a:lnTo>
                <a:lnTo>
                  <a:pt x="2562" y="2258"/>
                </a:lnTo>
                <a:lnTo>
                  <a:pt x="2512" y="2168"/>
                </a:lnTo>
                <a:lnTo>
                  <a:pt x="2462" y="2080"/>
                </a:lnTo>
                <a:lnTo>
                  <a:pt x="2408" y="1994"/>
                </a:lnTo>
                <a:lnTo>
                  <a:pt x="2352" y="1912"/>
                </a:lnTo>
                <a:lnTo>
                  <a:pt x="2292" y="1832"/>
                </a:lnTo>
                <a:lnTo>
                  <a:pt x="2262" y="1796"/>
                </a:lnTo>
                <a:lnTo>
                  <a:pt x="2230" y="1758"/>
                </a:lnTo>
                <a:lnTo>
                  <a:pt x="2198" y="1724"/>
                </a:lnTo>
                <a:lnTo>
                  <a:pt x="2164" y="1690"/>
                </a:lnTo>
                <a:lnTo>
                  <a:pt x="2130" y="1656"/>
                </a:lnTo>
                <a:lnTo>
                  <a:pt x="2096" y="1626"/>
                </a:lnTo>
                <a:lnTo>
                  <a:pt x="2060" y="1596"/>
                </a:lnTo>
                <a:lnTo>
                  <a:pt x="2024" y="1566"/>
                </a:lnTo>
                <a:lnTo>
                  <a:pt x="1988" y="1540"/>
                </a:lnTo>
                <a:lnTo>
                  <a:pt x="1950" y="1514"/>
                </a:lnTo>
                <a:lnTo>
                  <a:pt x="1912" y="1490"/>
                </a:lnTo>
                <a:lnTo>
                  <a:pt x="1874" y="1470"/>
                </a:lnTo>
                <a:lnTo>
                  <a:pt x="1834" y="1448"/>
                </a:lnTo>
                <a:lnTo>
                  <a:pt x="1792" y="1430"/>
                </a:lnTo>
                <a:lnTo>
                  <a:pt x="1750" y="1414"/>
                </a:lnTo>
                <a:lnTo>
                  <a:pt x="1708" y="1400"/>
                </a:lnTo>
                <a:lnTo>
                  <a:pt x="1666" y="1388"/>
                </a:lnTo>
                <a:lnTo>
                  <a:pt x="1622" y="1378"/>
                </a:lnTo>
                <a:lnTo>
                  <a:pt x="1576" y="1370"/>
                </a:lnTo>
                <a:lnTo>
                  <a:pt x="1530" y="1364"/>
                </a:lnTo>
                <a:lnTo>
                  <a:pt x="1484" y="1360"/>
                </a:lnTo>
                <a:lnTo>
                  <a:pt x="1436" y="1360"/>
                </a:lnTo>
                <a:lnTo>
                  <a:pt x="1436" y="1360"/>
                </a:lnTo>
                <a:lnTo>
                  <a:pt x="1392" y="1360"/>
                </a:lnTo>
                <a:lnTo>
                  <a:pt x="1348" y="1364"/>
                </a:lnTo>
                <a:lnTo>
                  <a:pt x="1306" y="1368"/>
                </a:lnTo>
                <a:lnTo>
                  <a:pt x="1264" y="1376"/>
                </a:lnTo>
                <a:lnTo>
                  <a:pt x="1222" y="1384"/>
                </a:lnTo>
                <a:lnTo>
                  <a:pt x="1182" y="1394"/>
                </a:lnTo>
                <a:lnTo>
                  <a:pt x="1142" y="1408"/>
                </a:lnTo>
                <a:lnTo>
                  <a:pt x="1102" y="1422"/>
                </a:lnTo>
                <a:lnTo>
                  <a:pt x="1102" y="1636"/>
                </a:lnTo>
                <a:lnTo>
                  <a:pt x="1102" y="1636"/>
                </a:lnTo>
                <a:lnTo>
                  <a:pt x="1102" y="1658"/>
                </a:lnTo>
                <a:lnTo>
                  <a:pt x="1098" y="1680"/>
                </a:lnTo>
                <a:lnTo>
                  <a:pt x="1094" y="1700"/>
                </a:lnTo>
                <a:lnTo>
                  <a:pt x="1086" y="1720"/>
                </a:lnTo>
                <a:lnTo>
                  <a:pt x="1076" y="1738"/>
                </a:lnTo>
                <a:lnTo>
                  <a:pt x="1066" y="1756"/>
                </a:lnTo>
                <a:lnTo>
                  <a:pt x="1054" y="1772"/>
                </a:lnTo>
                <a:lnTo>
                  <a:pt x="1040" y="1788"/>
                </a:lnTo>
                <a:lnTo>
                  <a:pt x="1024" y="1802"/>
                </a:lnTo>
                <a:lnTo>
                  <a:pt x="1008" y="1814"/>
                </a:lnTo>
                <a:lnTo>
                  <a:pt x="990" y="1826"/>
                </a:lnTo>
                <a:lnTo>
                  <a:pt x="972" y="1834"/>
                </a:lnTo>
                <a:lnTo>
                  <a:pt x="952" y="1842"/>
                </a:lnTo>
                <a:lnTo>
                  <a:pt x="932" y="1846"/>
                </a:lnTo>
                <a:lnTo>
                  <a:pt x="910" y="1850"/>
                </a:lnTo>
                <a:lnTo>
                  <a:pt x="888" y="1852"/>
                </a:lnTo>
                <a:lnTo>
                  <a:pt x="888" y="1852"/>
                </a:lnTo>
                <a:lnTo>
                  <a:pt x="872" y="1850"/>
                </a:lnTo>
                <a:lnTo>
                  <a:pt x="854" y="1848"/>
                </a:lnTo>
                <a:lnTo>
                  <a:pt x="838" y="1846"/>
                </a:lnTo>
                <a:lnTo>
                  <a:pt x="822" y="1840"/>
                </a:lnTo>
                <a:lnTo>
                  <a:pt x="808" y="1834"/>
                </a:lnTo>
                <a:lnTo>
                  <a:pt x="792" y="1828"/>
                </a:lnTo>
                <a:lnTo>
                  <a:pt x="778" y="1820"/>
                </a:lnTo>
                <a:lnTo>
                  <a:pt x="764" y="1812"/>
                </a:lnTo>
                <a:lnTo>
                  <a:pt x="740" y="1790"/>
                </a:lnTo>
                <a:lnTo>
                  <a:pt x="720" y="1768"/>
                </a:lnTo>
                <a:lnTo>
                  <a:pt x="702" y="1740"/>
                </a:lnTo>
                <a:lnTo>
                  <a:pt x="694" y="1726"/>
                </a:lnTo>
                <a:lnTo>
                  <a:pt x="688" y="1710"/>
                </a:lnTo>
                <a:lnTo>
                  <a:pt x="688" y="1710"/>
                </a:lnTo>
                <a:lnTo>
                  <a:pt x="634" y="1770"/>
                </a:lnTo>
                <a:lnTo>
                  <a:pt x="582" y="1832"/>
                </a:lnTo>
                <a:lnTo>
                  <a:pt x="532" y="1898"/>
                </a:lnTo>
                <a:lnTo>
                  <a:pt x="484" y="1964"/>
                </a:lnTo>
                <a:lnTo>
                  <a:pt x="438" y="2036"/>
                </a:lnTo>
                <a:lnTo>
                  <a:pt x="394" y="2108"/>
                </a:lnTo>
                <a:lnTo>
                  <a:pt x="352" y="2182"/>
                </a:lnTo>
                <a:lnTo>
                  <a:pt x="312" y="2258"/>
                </a:lnTo>
                <a:lnTo>
                  <a:pt x="312" y="2258"/>
                </a:lnTo>
                <a:lnTo>
                  <a:pt x="364" y="2318"/>
                </a:lnTo>
                <a:lnTo>
                  <a:pt x="418" y="2376"/>
                </a:lnTo>
                <a:lnTo>
                  <a:pt x="474" y="2432"/>
                </a:lnTo>
                <a:lnTo>
                  <a:pt x="534" y="2482"/>
                </a:lnTo>
                <a:lnTo>
                  <a:pt x="598" y="2530"/>
                </a:lnTo>
                <a:lnTo>
                  <a:pt x="664" y="2576"/>
                </a:lnTo>
                <a:lnTo>
                  <a:pt x="732" y="2616"/>
                </a:lnTo>
                <a:lnTo>
                  <a:pt x="802" y="2654"/>
                </a:lnTo>
                <a:lnTo>
                  <a:pt x="876" y="2686"/>
                </a:lnTo>
                <a:lnTo>
                  <a:pt x="950" y="2716"/>
                </a:lnTo>
                <a:lnTo>
                  <a:pt x="1026" y="2742"/>
                </a:lnTo>
                <a:lnTo>
                  <a:pt x="1106" y="2762"/>
                </a:lnTo>
                <a:lnTo>
                  <a:pt x="1186" y="2780"/>
                </a:lnTo>
                <a:lnTo>
                  <a:pt x="1228" y="2786"/>
                </a:lnTo>
                <a:lnTo>
                  <a:pt x="1268" y="2792"/>
                </a:lnTo>
                <a:lnTo>
                  <a:pt x="1310" y="2796"/>
                </a:lnTo>
                <a:lnTo>
                  <a:pt x="1352" y="2798"/>
                </a:lnTo>
                <a:lnTo>
                  <a:pt x="1394" y="2800"/>
                </a:lnTo>
                <a:lnTo>
                  <a:pt x="1436" y="2800"/>
                </a:lnTo>
                <a:lnTo>
                  <a:pt x="1436" y="2800"/>
                </a:lnTo>
                <a:close/>
                <a:moveTo>
                  <a:pt x="192" y="812"/>
                </a:moveTo>
                <a:lnTo>
                  <a:pt x="192" y="812"/>
                </a:lnTo>
                <a:lnTo>
                  <a:pt x="192" y="832"/>
                </a:lnTo>
                <a:lnTo>
                  <a:pt x="196" y="852"/>
                </a:lnTo>
                <a:lnTo>
                  <a:pt x="200" y="872"/>
                </a:lnTo>
                <a:lnTo>
                  <a:pt x="206" y="890"/>
                </a:lnTo>
                <a:lnTo>
                  <a:pt x="216" y="906"/>
                </a:lnTo>
                <a:lnTo>
                  <a:pt x="226" y="924"/>
                </a:lnTo>
                <a:lnTo>
                  <a:pt x="236" y="938"/>
                </a:lnTo>
                <a:lnTo>
                  <a:pt x="250" y="952"/>
                </a:lnTo>
                <a:lnTo>
                  <a:pt x="264" y="966"/>
                </a:lnTo>
                <a:lnTo>
                  <a:pt x="278" y="976"/>
                </a:lnTo>
                <a:lnTo>
                  <a:pt x="296" y="986"/>
                </a:lnTo>
                <a:lnTo>
                  <a:pt x="312" y="994"/>
                </a:lnTo>
                <a:lnTo>
                  <a:pt x="330" y="1002"/>
                </a:lnTo>
                <a:lnTo>
                  <a:pt x="350" y="1006"/>
                </a:lnTo>
                <a:lnTo>
                  <a:pt x="370" y="1010"/>
                </a:lnTo>
                <a:lnTo>
                  <a:pt x="390" y="1010"/>
                </a:lnTo>
                <a:lnTo>
                  <a:pt x="390" y="1010"/>
                </a:lnTo>
                <a:lnTo>
                  <a:pt x="410" y="1010"/>
                </a:lnTo>
                <a:lnTo>
                  <a:pt x="430" y="1006"/>
                </a:lnTo>
                <a:lnTo>
                  <a:pt x="448" y="1002"/>
                </a:lnTo>
                <a:lnTo>
                  <a:pt x="466" y="994"/>
                </a:lnTo>
                <a:lnTo>
                  <a:pt x="484" y="986"/>
                </a:lnTo>
                <a:lnTo>
                  <a:pt x="500" y="976"/>
                </a:lnTo>
                <a:lnTo>
                  <a:pt x="516" y="966"/>
                </a:lnTo>
                <a:lnTo>
                  <a:pt x="530" y="952"/>
                </a:lnTo>
                <a:lnTo>
                  <a:pt x="542" y="938"/>
                </a:lnTo>
                <a:lnTo>
                  <a:pt x="554" y="924"/>
                </a:lnTo>
                <a:lnTo>
                  <a:pt x="564" y="906"/>
                </a:lnTo>
                <a:lnTo>
                  <a:pt x="572" y="890"/>
                </a:lnTo>
                <a:lnTo>
                  <a:pt x="580" y="872"/>
                </a:lnTo>
                <a:lnTo>
                  <a:pt x="584" y="852"/>
                </a:lnTo>
                <a:lnTo>
                  <a:pt x="586" y="832"/>
                </a:lnTo>
                <a:lnTo>
                  <a:pt x="588" y="812"/>
                </a:lnTo>
                <a:lnTo>
                  <a:pt x="588" y="812"/>
                </a:lnTo>
                <a:lnTo>
                  <a:pt x="586" y="792"/>
                </a:lnTo>
                <a:lnTo>
                  <a:pt x="584" y="772"/>
                </a:lnTo>
                <a:lnTo>
                  <a:pt x="580" y="754"/>
                </a:lnTo>
                <a:lnTo>
                  <a:pt x="572" y="736"/>
                </a:lnTo>
                <a:lnTo>
                  <a:pt x="564" y="718"/>
                </a:lnTo>
                <a:lnTo>
                  <a:pt x="554" y="702"/>
                </a:lnTo>
                <a:lnTo>
                  <a:pt x="542" y="686"/>
                </a:lnTo>
                <a:lnTo>
                  <a:pt x="530" y="672"/>
                </a:lnTo>
                <a:lnTo>
                  <a:pt x="516" y="660"/>
                </a:lnTo>
                <a:lnTo>
                  <a:pt x="500" y="648"/>
                </a:lnTo>
                <a:lnTo>
                  <a:pt x="484" y="638"/>
                </a:lnTo>
                <a:lnTo>
                  <a:pt x="466" y="630"/>
                </a:lnTo>
                <a:lnTo>
                  <a:pt x="448" y="622"/>
                </a:lnTo>
                <a:lnTo>
                  <a:pt x="430" y="618"/>
                </a:lnTo>
                <a:lnTo>
                  <a:pt x="410" y="616"/>
                </a:lnTo>
                <a:lnTo>
                  <a:pt x="390" y="614"/>
                </a:lnTo>
                <a:lnTo>
                  <a:pt x="390" y="614"/>
                </a:lnTo>
                <a:lnTo>
                  <a:pt x="370" y="616"/>
                </a:lnTo>
                <a:lnTo>
                  <a:pt x="350" y="618"/>
                </a:lnTo>
                <a:lnTo>
                  <a:pt x="330" y="622"/>
                </a:lnTo>
                <a:lnTo>
                  <a:pt x="312" y="630"/>
                </a:lnTo>
                <a:lnTo>
                  <a:pt x="296" y="638"/>
                </a:lnTo>
                <a:lnTo>
                  <a:pt x="278" y="648"/>
                </a:lnTo>
                <a:lnTo>
                  <a:pt x="264" y="660"/>
                </a:lnTo>
                <a:lnTo>
                  <a:pt x="250" y="672"/>
                </a:lnTo>
                <a:lnTo>
                  <a:pt x="236" y="686"/>
                </a:lnTo>
                <a:lnTo>
                  <a:pt x="226" y="702"/>
                </a:lnTo>
                <a:lnTo>
                  <a:pt x="216" y="718"/>
                </a:lnTo>
                <a:lnTo>
                  <a:pt x="206" y="736"/>
                </a:lnTo>
                <a:lnTo>
                  <a:pt x="200" y="754"/>
                </a:lnTo>
                <a:lnTo>
                  <a:pt x="196" y="772"/>
                </a:lnTo>
                <a:lnTo>
                  <a:pt x="192" y="792"/>
                </a:lnTo>
                <a:lnTo>
                  <a:pt x="192" y="812"/>
                </a:lnTo>
                <a:lnTo>
                  <a:pt x="192" y="812"/>
                </a:lnTo>
                <a:close/>
                <a:moveTo>
                  <a:pt x="2096" y="1356"/>
                </a:moveTo>
                <a:lnTo>
                  <a:pt x="2096" y="820"/>
                </a:lnTo>
                <a:lnTo>
                  <a:pt x="2096" y="820"/>
                </a:lnTo>
                <a:lnTo>
                  <a:pt x="2096" y="812"/>
                </a:lnTo>
                <a:lnTo>
                  <a:pt x="2096" y="800"/>
                </a:lnTo>
                <a:lnTo>
                  <a:pt x="2096" y="800"/>
                </a:lnTo>
                <a:lnTo>
                  <a:pt x="2094" y="778"/>
                </a:lnTo>
                <a:lnTo>
                  <a:pt x="2090" y="756"/>
                </a:lnTo>
                <a:lnTo>
                  <a:pt x="2086" y="734"/>
                </a:lnTo>
                <a:lnTo>
                  <a:pt x="2078" y="714"/>
                </a:lnTo>
                <a:lnTo>
                  <a:pt x="2068" y="696"/>
                </a:lnTo>
                <a:lnTo>
                  <a:pt x="2058" y="676"/>
                </a:lnTo>
                <a:lnTo>
                  <a:pt x="2044" y="660"/>
                </a:lnTo>
                <a:lnTo>
                  <a:pt x="2030" y="644"/>
                </a:lnTo>
                <a:lnTo>
                  <a:pt x="2014" y="630"/>
                </a:lnTo>
                <a:lnTo>
                  <a:pt x="1998" y="616"/>
                </a:lnTo>
                <a:lnTo>
                  <a:pt x="1980" y="606"/>
                </a:lnTo>
                <a:lnTo>
                  <a:pt x="1960" y="596"/>
                </a:lnTo>
                <a:lnTo>
                  <a:pt x="1940" y="590"/>
                </a:lnTo>
                <a:lnTo>
                  <a:pt x="1918" y="584"/>
                </a:lnTo>
                <a:lnTo>
                  <a:pt x="1896" y="580"/>
                </a:lnTo>
                <a:lnTo>
                  <a:pt x="1874" y="580"/>
                </a:lnTo>
                <a:lnTo>
                  <a:pt x="1622" y="580"/>
                </a:lnTo>
                <a:lnTo>
                  <a:pt x="1436" y="822"/>
                </a:lnTo>
                <a:lnTo>
                  <a:pt x="1252" y="580"/>
                </a:lnTo>
                <a:lnTo>
                  <a:pt x="1000" y="580"/>
                </a:lnTo>
                <a:lnTo>
                  <a:pt x="1000" y="580"/>
                </a:lnTo>
                <a:lnTo>
                  <a:pt x="976" y="580"/>
                </a:lnTo>
                <a:lnTo>
                  <a:pt x="954" y="584"/>
                </a:lnTo>
                <a:lnTo>
                  <a:pt x="934" y="590"/>
                </a:lnTo>
                <a:lnTo>
                  <a:pt x="912" y="596"/>
                </a:lnTo>
                <a:lnTo>
                  <a:pt x="894" y="606"/>
                </a:lnTo>
                <a:lnTo>
                  <a:pt x="876" y="616"/>
                </a:lnTo>
                <a:lnTo>
                  <a:pt x="858" y="630"/>
                </a:lnTo>
                <a:lnTo>
                  <a:pt x="842" y="644"/>
                </a:lnTo>
                <a:lnTo>
                  <a:pt x="828" y="660"/>
                </a:lnTo>
                <a:lnTo>
                  <a:pt x="816" y="676"/>
                </a:lnTo>
                <a:lnTo>
                  <a:pt x="804" y="696"/>
                </a:lnTo>
                <a:lnTo>
                  <a:pt x="794" y="714"/>
                </a:lnTo>
                <a:lnTo>
                  <a:pt x="788" y="734"/>
                </a:lnTo>
                <a:lnTo>
                  <a:pt x="782" y="756"/>
                </a:lnTo>
                <a:lnTo>
                  <a:pt x="778" y="778"/>
                </a:lnTo>
                <a:lnTo>
                  <a:pt x="778" y="800"/>
                </a:lnTo>
                <a:lnTo>
                  <a:pt x="778" y="820"/>
                </a:lnTo>
                <a:lnTo>
                  <a:pt x="778" y="910"/>
                </a:lnTo>
                <a:lnTo>
                  <a:pt x="778" y="1636"/>
                </a:lnTo>
                <a:lnTo>
                  <a:pt x="778" y="1636"/>
                </a:lnTo>
                <a:lnTo>
                  <a:pt x="780" y="1658"/>
                </a:lnTo>
                <a:lnTo>
                  <a:pt x="786" y="1680"/>
                </a:lnTo>
                <a:lnTo>
                  <a:pt x="796" y="1698"/>
                </a:lnTo>
                <a:lnTo>
                  <a:pt x="810" y="1714"/>
                </a:lnTo>
                <a:lnTo>
                  <a:pt x="826" y="1728"/>
                </a:lnTo>
                <a:lnTo>
                  <a:pt x="846" y="1738"/>
                </a:lnTo>
                <a:lnTo>
                  <a:pt x="866" y="1746"/>
                </a:lnTo>
                <a:lnTo>
                  <a:pt x="888" y="1748"/>
                </a:lnTo>
                <a:lnTo>
                  <a:pt x="888" y="1748"/>
                </a:lnTo>
                <a:lnTo>
                  <a:pt x="910" y="1746"/>
                </a:lnTo>
                <a:lnTo>
                  <a:pt x="932" y="1738"/>
                </a:lnTo>
                <a:lnTo>
                  <a:pt x="950" y="1728"/>
                </a:lnTo>
                <a:lnTo>
                  <a:pt x="966" y="1714"/>
                </a:lnTo>
                <a:lnTo>
                  <a:pt x="980" y="1698"/>
                </a:lnTo>
                <a:lnTo>
                  <a:pt x="990" y="1680"/>
                </a:lnTo>
                <a:lnTo>
                  <a:pt x="996" y="1658"/>
                </a:lnTo>
                <a:lnTo>
                  <a:pt x="1000" y="1636"/>
                </a:lnTo>
                <a:lnTo>
                  <a:pt x="1000" y="910"/>
                </a:lnTo>
                <a:lnTo>
                  <a:pt x="1000" y="910"/>
                </a:lnTo>
                <a:lnTo>
                  <a:pt x="1022" y="926"/>
                </a:lnTo>
                <a:lnTo>
                  <a:pt x="1042" y="944"/>
                </a:lnTo>
                <a:lnTo>
                  <a:pt x="1060" y="964"/>
                </a:lnTo>
                <a:lnTo>
                  <a:pt x="1074" y="986"/>
                </a:lnTo>
                <a:lnTo>
                  <a:pt x="1086" y="1010"/>
                </a:lnTo>
                <a:lnTo>
                  <a:pt x="1096" y="1036"/>
                </a:lnTo>
                <a:lnTo>
                  <a:pt x="1100" y="1064"/>
                </a:lnTo>
                <a:lnTo>
                  <a:pt x="1102" y="1092"/>
                </a:lnTo>
                <a:lnTo>
                  <a:pt x="1102" y="1194"/>
                </a:lnTo>
                <a:lnTo>
                  <a:pt x="1102" y="1194"/>
                </a:lnTo>
                <a:lnTo>
                  <a:pt x="1142" y="1184"/>
                </a:lnTo>
                <a:lnTo>
                  <a:pt x="1182" y="1174"/>
                </a:lnTo>
                <a:lnTo>
                  <a:pt x="1224" y="1164"/>
                </a:lnTo>
                <a:lnTo>
                  <a:pt x="1264" y="1158"/>
                </a:lnTo>
                <a:lnTo>
                  <a:pt x="1306" y="1152"/>
                </a:lnTo>
                <a:lnTo>
                  <a:pt x="1350" y="1148"/>
                </a:lnTo>
                <a:lnTo>
                  <a:pt x="1392" y="1146"/>
                </a:lnTo>
                <a:lnTo>
                  <a:pt x="1436" y="1144"/>
                </a:lnTo>
                <a:lnTo>
                  <a:pt x="1436" y="1144"/>
                </a:lnTo>
                <a:lnTo>
                  <a:pt x="1480" y="1146"/>
                </a:lnTo>
                <a:lnTo>
                  <a:pt x="1524" y="1148"/>
                </a:lnTo>
                <a:lnTo>
                  <a:pt x="1566" y="1152"/>
                </a:lnTo>
                <a:lnTo>
                  <a:pt x="1610" y="1158"/>
                </a:lnTo>
                <a:lnTo>
                  <a:pt x="1650" y="1164"/>
                </a:lnTo>
                <a:lnTo>
                  <a:pt x="1692" y="1174"/>
                </a:lnTo>
                <a:lnTo>
                  <a:pt x="1732" y="1184"/>
                </a:lnTo>
                <a:lnTo>
                  <a:pt x="1772" y="1196"/>
                </a:lnTo>
                <a:lnTo>
                  <a:pt x="1772" y="1104"/>
                </a:lnTo>
                <a:lnTo>
                  <a:pt x="1772" y="1104"/>
                </a:lnTo>
                <a:lnTo>
                  <a:pt x="1774" y="1076"/>
                </a:lnTo>
                <a:lnTo>
                  <a:pt x="1778" y="1048"/>
                </a:lnTo>
                <a:lnTo>
                  <a:pt x="1788" y="1022"/>
                </a:lnTo>
                <a:lnTo>
                  <a:pt x="1800" y="998"/>
                </a:lnTo>
                <a:lnTo>
                  <a:pt x="1814" y="976"/>
                </a:lnTo>
                <a:lnTo>
                  <a:pt x="1832" y="956"/>
                </a:lnTo>
                <a:lnTo>
                  <a:pt x="1852" y="938"/>
                </a:lnTo>
                <a:lnTo>
                  <a:pt x="1874" y="922"/>
                </a:lnTo>
                <a:lnTo>
                  <a:pt x="1874" y="1232"/>
                </a:lnTo>
                <a:lnTo>
                  <a:pt x="1874" y="1232"/>
                </a:lnTo>
                <a:lnTo>
                  <a:pt x="1932" y="1260"/>
                </a:lnTo>
                <a:lnTo>
                  <a:pt x="1988" y="1288"/>
                </a:lnTo>
                <a:lnTo>
                  <a:pt x="2044" y="1320"/>
                </a:lnTo>
                <a:lnTo>
                  <a:pt x="2096" y="1356"/>
                </a:lnTo>
                <a:lnTo>
                  <a:pt x="2096" y="1356"/>
                </a:lnTo>
                <a:close/>
              </a:path>
            </a:pathLst>
          </a:custGeom>
          <a:solidFill>
            <a:schemeClr val="tx1"/>
          </a:solidFill>
          <a:ln>
            <a:noFill/>
          </a:ln>
          <a:extLst/>
        </p:spPr>
        <p:txBody>
          <a:bodyPr vert="horz" wrap="square" lIns="62185" tIns="31093" rIns="62185" bIns="31093" numCol="1" anchor="t" anchorCtr="0" compatLnSpc="1">
            <a:prstTxWarp prst="textNoShape">
              <a:avLst/>
            </a:prstTxWarp>
          </a:bodyPr>
          <a:lstStyle/>
          <a:p>
            <a:endParaRPr lang="en-GB" sz="1224"/>
          </a:p>
        </p:txBody>
      </p:sp>
      <p:sp>
        <p:nvSpPr>
          <p:cNvPr id="15" name="Flowchart: Manual Input 2"/>
          <p:cNvSpPr/>
          <p:nvPr/>
        </p:nvSpPr>
        <p:spPr bwMode="ltGray">
          <a:xfrm rot="5400000">
            <a:off x="2629426" y="1266900"/>
            <a:ext cx="538672" cy="9304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chemeClr val="bg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16" name="Flowchart: Manual Input 35"/>
          <p:cNvSpPr/>
          <p:nvPr/>
        </p:nvSpPr>
        <p:spPr bwMode="ltGray">
          <a:xfrm rot="16200000">
            <a:off x="4887658" y="-507232"/>
            <a:ext cx="636613" cy="44674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rgbClr val="CC17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17" name="Rectangle 16"/>
          <p:cNvSpPr/>
          <p:nvPr/>
        </p:nvSpPr>
        <p:spPr>
          <a:xfrm>
            <a:off x="1287112" y="1413606"/>
            <a:ext cx="1924354" cy="553870"/>
          </a:xfrm>
          <a:prstGeom prst="rect">
            <a:avLst/>
          </a:prstGeom>
        </p:spPr>
        <p:txBody>
          <a:bodyPr wrap="square">
            <a:spAutoFit/>
          </a:bodyPr>
          <a:lstStyle/>
          <a:p>
            <a:r>
              <a:rPr lang="en-GB" sz="2999" b="1" dirty="0">
                <a:solidFill>
                  <a:srgbClr val="CC1726"/>
                </a:solidFill>
              </a:rPr>
              <a:t>GSTR </a:t>
            </a:r>
            <a:r>
              <a:rPr lang="en-GB" sz="2999" b="1" dirty="0" smtClean="0">
                <a:solidFill>
                  <a:srgbClr val="CC1726"/>
                </a:solidFill>
              </a:rPr>
              <a:t>2A</a:t>
            </a:r>
            <a:endParaRPr lang="en-GB" sz="2999" dirty="0">
              <a:solidFill>
                <a:srgbClr val="CC1726"/>
              </a:solidFill>
            </a:endParaRPr>
          </a:p>
        </p:txBody>
      </p:sp>
      <p:sp>
        <p:nvSpPr>
          <p:cNvPr id="18" name="Oval 17"/>
          <p:cNvSpPr/>
          <p:nvPr/>
        </p:nvSpPr>
        <p:spPr bwMode="ltGray">
          <a:xfrm>
            <a:off x="6917955" y="1518716"/>
            <a:ext cx="415602" cy="415602"/>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19" name="Freeform 19"/>
          <p:cNvSpPr>
            <a:spLocks noEditPoints="1"/>
          </p:cNvSpPr>
          <p:nvPr/>
        </p:nvSpPr>
        <p:spPr bwMode="auto">
          <a:xfrm>
            <a:off x="6958008" y="1659853"/>
            <a:ext cx="337083" cy="182995"/>
          </a:xfrm>
          <a:custGeom>
            <a:avLst/>
            <a:gdLst>
              <a:gd name="T0" fmla="*/ 2114 w 2892"/>
              <a:gd name="T1" fmla="*/ 1186 h 1570"/>
              <a:gd name="T2" fmla="*/ 2044 w 2892"/>
              <a:gd name="T3" fmla="*/ 1276 h 1570"/>
              <a:gd name="T4" fmla="*/ 1926 w 2892"/>
              <a:gd name="T5" fmla="*/ 1320 h 1570"/>
              <a:gd name="T6" fmla="*/ 1806 w 2892"/>
              <a:gd name="T7" fmla="*/ 1224 h 1570"/>
              <a:gd name="T8" fmla="*/ 1742 w 2892"/>
              <a:gd name="T9" fmla="*/ 1336 h 1570"/>
              <a:gd name="T10" fmla="*/ 1642 w 2892"/>
              <a:gd name="T11" fmla="*/ 1356 h 1570"/>
              <a:gd name="T12" fmla="*/ 1590 w 2892"/>
              <a:gd name="T13" fmla="*/ 1294 h 1570"/>
              <a:gd name="T14" fmla="*/ 1502 w 2892"/>
              <a:gd name="T15" fmla="*/ 1154 h 1570"/>
              <a:gd name="T16" fmla="*/ 1360 w 2892"/>
              <a:gd name="T17" fmla="*/ 1114 h 1570"/>
              <a:gd name="T18" fmla="*/ 1220 w 2892"/>
              <a:gd name="T19" fmla="*/ 998 h 1570"/>
              <a:gd name="T20" fmla="*/ 1088 w 2892"/>
              <a:gd name="T21" fmla="*/ 916 h 1570"/>
              <a:gd name="T22" fmla="*/ 924 w 2892"/>
              <a:gd name="T23" fmla="*/ 870 h 1570"/>
              <a:gd name="T24" fmla="*/ 576 w 2892"/>
              <a:gd name="T25" fmla="*/ 954 h 1570"/>
              <a:gd name="T26" fmla="*/ 522 w 2892"/>
              <a:gd name="T27" fmla="*/ 826 h 1570"/>
              <a:gd name="T28" fmla="*/ 744 w 2892"/>
              <a:gd name="T29" fmla="*/ 262 h 1570"/>
              <a:gd name="T30" fmla="*/ 946 w 2892"/>
              <a:gd name="T31" fmla="*/ 406 h 1570"/>
              <a:gd name="T32" fmla="*/ 1016 w 2892"/>
              <a:gd name="T33" fmla="*/ 588 h 1570"/>
              <a:gd name="T34" fmla="*/ 1202 w 2892"/>
              <a:gd name="T35" fmla="*/ 670 h 1570"/>
              <a:gd name="T36" fmla="*/ 1516 w 2892"/>
              <a:gd name="T37" fmla="*/ 382 h 1570"/>
              <a:gd name="T38" fmla="*/ 2110 w 2892"/>
              <a:gd name="T39" fmla="*/ 720 h 1570"/>
              <a:gd name="T40" fmla="*/ 2292 w 2892"/>
              <a:gd name="T41" fmla="*/ 1062 h 1570"/>
              <a:gd name="T42" fmla="*/ 2238 w 2892"/>
              <a:gd name="T43" fmla="*/ 1164 h 1570"/>
              <a:gd name="T44" fmla="*/ 872 w 2892"/>
              <a:gd name="T45" fmla="*/ 982 h 1570"/>
              <a:gd name="T46" fmla="*/ 704 w 2892"/>
              <a:gd name="T47" fmla="*/ 1272 h 1570"/>
              <a:gd name="T48" fmla="*/ 738 w 2892"/>
              <a:gd name="T49" fmla="*/ 1378 h 1570"/>
              <a:gd name="T50" fmla="*/ 836 w 2892"/>
              <a:gd name="T51" fmla="*/ 1422 h 1570"/>
              <a:gd name="T52" fmla="*/ 928 w 2892"/>
              <a:gd name="T53" fmla="*/ 1470 h 1570"/>
              <a:gd name="T54" fmla="*/ 1048 w 2892"/>
              <a:gd name="T55" fmla="*/ 1544 h 1570"/>
              <a:gd name="T56" fmla="*/ 1162 w 2892"/>
              <a:gd name="T57" fmla="*/ 1476 h 1570"/>
              <a:gd name="T58" fmla="*/ 1234 w 2892"/>
              <a:gd name="T59" fmla="*/ 1542 h 1570"/>
              <a:gd name="T60" fmla="*/ 1348 w 2892"/>
              <a:gd name="T61" fmla="*/ 1566 h 1570"/>
              <a:gd name="T62" fmla="*/ 1496 w 2892"/>
              <a:gd name="T63" fmla="*/ 1386 h 1570"/>
              <a:gd name="T64" fmla="*/ 1494 w 2892"/>
              <a:gd name="T65" fmla="*/ 1274 h 1570"/>
              <a:gd name="T66" fmla="*/ 1408 w 2892"/>
              <a:gd name="T67" fmla="*/ 1204 h 1570"/>
              <a:gd name="T68" fmla="*/ 1296 w 2892"/>
              <a:gd name="T69" fmla="*/ 1206 h 1570"/>
              <a:gd name="T70" fmla="*/ 1214 w 2892"/>
              <a:gd name="T71" fmla="*/ 1086 h 1570"/>
              <a:gd name="T72" fmla="*/ 1084 w 2892"/>
              <a:gd name="T73" fmla="*/ 1104 h 1570"/>
              <a:gd name="T74" fmla="*/ 1018 w 2892"/>
              <a:gd name="T75" fmla="*/ 972 h 1570"/>
              <a:gd name="T76" fmla="*/ 2764 w 2892"/>
              <a:gd name="T77" fmla="*/ 1290 h 1570"/>
              <a:gd name="T78" fmla="*/ 2892 w 2892"/>
              <a:gd name="T79" fmla="*/ 696 h 1570"/>
              <a:gd name="T80" fmla="*/ 2834 w 2892"/>
              <a:gd name="T81" fmla="*/ 288 h 1570"/>
              <a:gd name="T82" fmla="*/ 178 w 2892"/>
              <a:gd name="T83" fmla="*/ 0 h 1570"/>
              <a:gd name="T84" fmla="*/ 46 w 2892"/>
              <a:gd name="T85" fmla="*/ 330 h 1570"/>
              <a:gd name="T86" fmla="*/ 0 w 2892"/>
              <a:gd name="T87" fmla="*/ 696 h 1570"/>
              <a:gd name="T88" fmla="*/ 276 w 2892"/>
              <a:gd name="T89" fmla="*/ 1334 h 1570"/>
              <a:gd name="T90" fmla="*/ 480 w 2892"/>
              <a:gd name="T91" fmla="*/ 1030 h 1570"/>
              <a:gd name="T92" fmla="*/ 466 w 2892"/>
              <a:gd name="T93" fmla="*/ 1140 h 1570"/>
              <a:gd name="T94" fmla="*/ 534 w 2892"/>
              <a:gd name="T95" fmla="*/ 1226 h 1570"/>
              <a:gd name="T96" fmla="*/ 632 w 2892"/>
              <a:gd name="T97" fmla="*/ 1212 h 1570"/>
              <a:gd name="T98" fmla="*/ 2170 w 2892"/>
              <a:gd name="T99" fmla="*/ 202 h 1570"/>
              <a:gd name="T100" fmla="*/ 1382 w 2892"/>
              <a:gd name="T101" fmla="*/ 14 h 1570"/>
              <a:gd name="T102" fmla="*/ 1356 w 2892"/>
              <a:gd name="T103" fmla="*/ 12 h 1570"/>
              <a:gd name="T104" fmla="*/ 1204 w 2892"/>
              <a:gd name="T105" fmla="*/ 74 h 1570"/>
              <a:gd name="T106" fmla="*/ 1034 w 2892"/>
              <a:gd name="T107" fmla="*/ 426 h 1570"/>
              <a:gd name="T108" fmla="*/ 1104 w 2892"/>
              <a:gd name="T109" fmla="*/ 552 h 1570"/>
              <a:gd name="T110" fmla="*/ 1246 w 2892"/>
              <a:gd name="T111" fmla="*/ 578 h 1570"/>
              <a:gd name="T112" fmla="*/ 2098 w 2892"/>
              <a:gd name="T113" fmla="*/ 590 h 1570"/>
              <a:gd name="T114" fmla="*/ 2314 w 2892"/>
              <a:gd name="T115" fmla="*/ 890 h 1570"/>
              <a:gd name="T116" fmla="*/ 2356 w 2892"/>
              <a:gd name="T117" fmla="*/ 76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2" h="1570">
                <a:moveTo>
                  <a:pt x="2226" y="1172"/>
                </a:moveTo>
                <a:lnTo>
                  <a:pt x="2226" y="1172"/>
                </a:lnTo>
                <a:lnTo>
                  <a:pt x="2210" y="1180"/>
                </a:lnTo>
                <a:lnTo>
                  <a:pt x="2192" y="1186"/>
                </a:lnTo>
                <a:lnTo>
                  <a:pt x="2174" y="1190"/>
                </a:lnTo>
                <a:lnTo>
                  <a:pt x="2156" y="1192"/>
                </a:lnTo>
                <a:lnTo>
                  <a:pt x="2156" y="1192"/>
                </a:lnTo>
                <a:lnTo>
                  <a:pt x="2134" y="1190"/>
                </a:lnTo>
                <a:lnTo>
                  <a:pt x="2114" y="1186"/>
                </a:lnTo>
                <a:lnTo>
                  <a:pt x="2096" y="1178"/>
                </a:lnTo>
                <a:lnTo>
                  <a:pt x="2078" y="1166"/>
                </a:lnTo>
                <a:lnTo>
                  <a:pt x="2078" y="1166"/>
                </a:lnTo>
                <a:lnTo>
                  <a:pt x="2078" y="1186"/>
                </a:lnTo>
                <a:lnTo>
                  <a:pt x="2076" y="1206"/>
                </a:lnTo>
                <a:lnTo>
                  <a:pt x="2072" y="1224"/>
                </a:lnTo>
                <a:lnTo>
                  <a:pt x="2066" y="1242"/>
                </a:lnTo>
                <a:lnTo>
                  <a:pt x="2056" y="1260"/>
                </a:lnTo>
                <a:lnTo>
                  <a:pt x="2044" y="1276"/>
                </a:lnTo>
                <a:lnTo>
                  <a:pt x="2030" y="1290"/>
                </a:lnTo>
                <a:lnTo>
                  <a:pt x="2014" y="1302"/>
                </a:lnTo>
                <a:lnTo>
                  <a:pt x="2014" y="1302"/>
                </a:lnTo>
                <a:lnTo>
                  <a:pt x="1996" y="1310"/>
                </a:lnTo>
                <a:lnTo>
                  <a:pt x="1978" y="1316"/>
                </a:lnTo>
                <a:lnTo>
                  <a:pt x="1960" y="1320"/>
                </a:lnTo>
                <a:lnTo>
                  <a:pt x="1942" y="1322"/>
                </a:lnTo>
                <a:lnTo>
                  <a:pt x="1942" y="1322"/>
                </a:lnTo>
                <a:lnTo>
                  <a:pt x="1926" y="1320"/>
                </a:lnTo>
                <a:lnTo>
                  <a:pt x="1908" y="1318"/>
                </a:lnTo>
                <a:lnTo>
                  <a:pt x="1892" y="1312"/>
                </a:lnTo>
                <a:lnTo>
                  <a:pt x="1878" y="1306"/>
                </a:lnTo>
                <a:lnTo>
                  <a:pt x="1862" y="1296"/>
                </a:lnTo>
                <a:lnTo>
                  <a:pt x="1850" y="1284"/>
                </a:lnTo>
                <a:lnTo>
                  <a:pt x="1838" y="1272"/>
                </a:lnTo>
                <a:lnTo>
                  <a:pt x="1826" y="1256"/>
                </a:lnTo>
                <a:lnTo>
                  <a:pt x="1806" y="1224"/>
                </a:lnTo>
                <a:lnTo>
                  <a:pt x="1806" y="1224"/>
                </a:lnTo>
                <a:lnTo>
                  <a:pt x="1806" y="1240"/>
                </a:lnTo>
                <a:lnTo>
                  <a:pt x="1802" y="1256"/>
                </a:lnTo>
                <a:lnTo>
                  <a:pt x="1796" y="1272"/>
                </a:lnTo>
                <a:lnTo>
                  <a:pt x="1788" y="1288"/>
                </a:lnTo>
                <a:lnTo>
                  <a:pt x="1780" y="1302"/>
                </a:lnTo>
                <a:lnTo>
                  <a:pt x="1768" y="1314"/>
                </a:lnTo>
                <a:lnTo>
                  <a:pt x="1756" y="1326"/>
                </a:lnTo>
                <a:lnTo>
                  <a:pt x="1742" y="1336"/>
                </a:lnTo>
                <a:lnTo>
                  <a:pt x="1742" y="1336"/>
                </a:lnTo>
                <a:lnTo>
                  <a:pt x="1726" y="1344"/>
                </a:lnTo>
                <a:lnTo>
                  <a:pt x="1708" y="1350"/>
                </a:lnTo>
                <a:lnTo>
                  <a:pt x="1690" y="1354"/>
                </a:lnTo>
                <a:lnTo>
                  <a:pt x="1672" y="1356"/>
                </a:lnTo>
                <a:lnTo>
                  <a:pt x="1672" y="1356"/>
                </a:lnTo>
                <a:lnTo>
                  <a:pt x="1654" y="1354"/>
                </a:lnTo>
                <a:lnTo>
                  <a:pt x="1654" y="1354"/>
                </a:lnTo>
                <a:lnTo>
                  <a:pt x="1642" y="1356"/>
                </a:lnTo>
                <a:lnTo>
                  <a:pt x="1642" y="1356"/>
                </a:lnTo>
                <a:lnTo>
                  <a:pt x="1638" y="1356"/>
                </a:lnTo>
                <a:lnTo>
                  <a:pt x="1638" y="1356"/>
                </a:lnTo>
                <a:lnTo>
                  <a:pt x="1626" y="1356"/>
                </a:lnTo>
                <a:lnTo>
                  <a:pt x="1614" y="1354"/>
                </a:lnTo>
                <a:lnTo>
                  <a:pt x="1592" y="1348"/>
                </a:lnTo>
                <a:lnTo>
                  <a:pt x="1592" y="1348"/>
                </a:lnTo>
                <a:lnTo>
                  <a:pt x="1594" y="1330"/>
                </a:lnTo>
                <a:lnTo>
                  <a:pt x="1592" y="1312"/>
                </a:lnTo>
                <a:lnTo>
                  <a:pt x="1590" y="1294"/>
                </a:lnTo>
                <a:lnTo>
                  <a:pt x="1586" y="1276"/>
                </a:lnTo>
                <a:lnTo>
                  <a:pt x="1586" y="1276"/>
                </a:lnTo>
                <a:lnTo>
                  <a:pt x="1580" y="1254"/>
                </a:lnTo>
                <a:lnTo>
                  <a:pt x="1572" y="1234"/>
                </a:lnTo>
                <a:lnTo>
                  <a:pt x="1560" y="1216"/>
                </a:lnTo>
                <a:lnTo>
                  <a:pt x="1548" y="1198"/>
                </a:lnTo>
                <a:lnTo>
                  <a:pt x="1534" y="1182"/>
                </a:lnTo>
                <a:lnTo>
                  <a:pt x="1520" y="1168"/>
                </a:lnTo>
                <a:lnTo>
                  <a:pt x="1502" y="1154"/>
                </a:lnTo>
                <a:lnTo>
                  <a:pt x="1484" y="1142"/>
                </a:lnTo>
                <a:lnTo>
                  <a:pt x="1484" y="1142"/>
                </a:lnTo>
                <a:lnTo>
                  <a:pt x="1458" y="1130"/>
                </a:lnTo>
                <a:lnTo>
                  <a:pt x="1432" y="1120"/>
                </a:lnTo>
                <a:lnTo>
                  <a:pt x="1404" y="1114"/>
                </a:lnTo>
                <a:lnTo>
                  <a:pt x="1376" y="1112"/>
                </a:lnTo>
                <a:lnTo>
                  <a:pt x="1376" y="1112"/>
                </a:lnTo>
                <a:lnTo>
                  <a:pt x="1360" y="1114"/>
                </a:lnTo>
                <a:lnTo>
                  <a:pt x="1360" y="1114"/>
                </a:lnTo>
                <a:lnTo>
                  <a:pt x="1344" y="1086"/>
                </a:lnTo>
                <a:lnTo>
                  <a:pt x="1324" y="1060"/>
                </a:lnTo>
                <a:lnTo>
                  <a:pt x="1312" y="1050"/>
                </a:lnTo>
                <a:lnTo>
                  <a:pt x="1300" y="1038"/>
                </a:lnTo>
                <a:lnTo>
                  <a:pt x="1288" y="1030"/>
                </a:lnTo>
                <a:lnTo>
                  <a:pt x="1274" y="1020"/>
                </a:lnTo>
                <a:lnTo>
                  <a:pt x="1274" y="1020"/>
                </a:lnTo>
                <a:lnTo>
                  <a:pt x="1248" y="1008"/>
                </a:lnTo>
                <a:lnTo>
                  <a:pt x="1220" y="998"/>
                </a:lnTo>
                <a:lnTo>
                  <a:pt x="1192" y="992"/>
                </a:lnTo>
                <a:lnTo>
                  <a:pt x="1164" y="990"/>
                </a:lnTo>
                <a:lnTo>
                  <a:pt x="1164" y="990"/>
                </a:lnTo>
                <a:lnTo>
                  <a:pt x="1148" y="992"/>
                </a:lnTo>
                <a:lnTo>
                  <a:pt x="1148" y="992"/>
                </a:lnTo>
                <a:lnTo>
                  <a:pt x="1132" y="964"/>
                </a:lnTo>
                <a:lnTo>
                  <a:pt x="1112" y="938"/>
                </a:lnTo>
                <a:lnTo>
                  <a:pt x="1102" y="928"/>
                </a:lnTo>
                <a:lnTo>
                  <a:pt x="1088" y="916"/>
                </a:lnTo>
                <a:lnTo>
                  <a:pt x="1076" y="908"/>
                </a:lnTo>
                <a:lnTo>
                  <a:pt x="1062" y="898"/>
                </a:lnTo>
                <a:lnTo>
                  <a:pt x="1062" y="898"/>
                </a:lnTo>
                <a:lnTo>
                  <a:pt x="1036" y="886"/>
                </a:lnTo>
                <a:lnTo>
                  <a:pt x="1010" y="876"/>
                </a:lnTo>
                <a:lnTo>
                  <a:pt x="982" y="870"/>
                </a:lnTo>
                <a:lnTo>
                  <a:pt x="952" y="868"/>
                </a:lnTo>
                <a:lnTo>
                  <a:pt x="952" y="868"/>
                </a:lnTo>
                <a:lnTo>
                  <a:pt x="924" y="870"/>
                </a:lnTo>
                <a:lnTo>
                  <a:pt x="896" y="876"/>
                </a:lnTo>
                <a:lnTo>
                  <a:pt x="868" y="886"/>
                </a:lnTo>
                <a:lnTo>
                  <a:pt x="842" y="898"/>
                </a:lnTo>
                <a:lnTo>
                  <a:pt x="820" y="914"/>
                </a:lnTo>
                <a:lnTo>
                  <a:pt x="798" y="932"/>
                </a:lnTo>
                <a:lnTo>
                  <a:pt x="778" y="954"/>
                </a:lnTo>
                <a:lnTo>
                  <a:pt x="762" y="978"/>
                </a:lnTo>
                <a:lnTo>
                  <a:pt x="726" y="1042"/>
                </a:lnTo>
                <a:lnTo>
                  <a:pt x="576" y="954"/>
                </a:lnTo>
                <a:lnTo>
                  <a:pt x="576" y="954"/>
                </a:lnTo>
                <a:lnTo>
                  <a:pt x="560" y="944"/>
                </a:lnTo>
                <a:lnTo>
                  <a:pt x="546" y="930"/>
                </a:lnTo>
                <a:lnTo>
                  <a:pt x="536" y="916"/>
                </a:lnTo>
                <a:lnTo>
                  <a:pt x="526" y="900"/>
                </a:lnTo>
                <a:lnTo>
                  <a:pt x="522" y="882"/>
                </a:lnTo>
                <a:lnTo>
                  <a:pt x="518" y="864"/>
                </a:lnTo>
                <a:lnTo>
                  <a:pt x="518" y="846"/>
                </a:lnTo>
                <a:lnTo>
                  <a:pt x="522" y="826"/>
                </a:lnTo>
                <a:lnTo>
                  <a:pt x="660" y="340"/>
                </a:lnTo>
                <a:lnTo>
                  <a:pt x="660" y="340"/>
                </a:lnTo>
                <a:lnTo>
                  <a:pt x="666" y="324"/>
                </a:lnTo>
                <a:lnTo>
                  <a:pt x="674" y="308"/>
                </a:lnTo>
                <a:lnTo>
                  <a:pt x="686" y="296"/>
                </a:lnTo>
                <a:lnTo>
                  <a:pt x="698" y="284"/>
                </a:lnTo>
                <a:lnTo>
                  <a:pt x="712" y="274"/>
                </a:lnTo>
                <a:lnTo>
                  <a:pt x="728" y="266"/>
                </a:lnTo>
                <a:lnTo>
                  <a:pt x="744" y="262"/>
                </a:lnTo>
                <a:lnTo>
                  <a:pt x="762" y="258"/>
                </a:lnTo>
                <a:lnTo>
                  <a:pt x="1004" y="246"/>
                </a:lnTo>
                <a:lnTo>
                  <a:pt x="982" y="286"/>
                </a:lnTo>
                <a:lnTo>
                  <a:pt x="982" y="286"/>
                </a:lnTo>
                <a:lnTo>
                  <a:pt x="970" y="308"/>
                </a:lnTo>
                <a:lnTo>
                  <a:pt x="960" y="332"/>
                </a:lnTo>
                <a:lnTo>
                  <a:pt x="954" y="356"/>
                </a:lnTo>
                <a:lnTo>
                  <a:pt x="948" y="380"/>
                </a:lnTo>
                <a:lnTo>
                  <a:pt x="946" y="406"/>
                </a:lnTo>
                <a:lnTo>
                  <a:pt x="948" y="430"/>
                </a:lnTo>
                <a:lnTo>
                  <a:pt x="950" y="456"/>
                </a:lnTo>
                <a:lnTo>
                  <a:pt x="956" y="480"/>
                </a:lnTo>
                <a:lnTo>
                  <a:pt x="956" y="480"/>
                </a:lnTo>
                <a:lnTo>
                  <a:pt x="964" y="504"/>
                </a:lnTo>
                <a:lnTo>
                  <a:pt x="974" y="528"/>
                </a:lnTo>
                <a:lnTo>
                  <a:pt x="986" y="550"/>
                </a:lnTo>
                <a:lnTo>
                  <a:pt x="1000" y="570"/>
                </a:lnTo>
                <a:lnTo>
                  <a:pt x="1016" y="588"/>
                </a:lnTo>
                <a:lnTo>
                  <a:pt x="1034" y="606"/>
                </a:lnTo>
                <a:lnTo>
                  <a:pt x="1054" y="622"/>
                </a:lnTo>
                <a:lnTo>
                  <a:pt x="1074" y="636"/>
                </a:lnTo>
                <a:lnTo>
                  <a:pt x="1074" y="636"/>
                </a:lnTo>
                <a:lnTo>
                  <a:pt x="1104" y="650"/>
                </a:lnTo>
                <a:lnTo>
                  <a:pt x="1136" y="660"/>
                </a:lnTo>
                <a:lnTo>
                  <a:pt x="1170" y="668"/>
                </a:lnTo>
                <a:lnTo>
                  <a:pt x="1202" y="670"/>
                </a:lnTo>
                <a:lnTo>
                  <a:pt x="1202" y="670"/>
                </a:lnTo>
                <a:lnTo>
                  <a:pt x="1236" y="668"/>
                </a:lnTo>
                <a:lnTo>
                  <a:pt x="1270" y="660"/>
                </a:lnTo>
                <a:lnTo>
                  <a:pt x="1300" y="650"/>
                </a:lnTo>
                <a:lnTo>
                  <a:pt x="1330" y="636"/>
                </a:lnTo>
                <a:lnTo>
                  <a:pt x="1358" y="616"/>
                </a:lnTo>
                <a:lnTo>
                  <a:pt x="1382" y="594"/>
                </a:lnTo>
                <a:lnTo>
                  <a:pt x="1406" y="570"/>
                </a:lnTo>
                <a:lnTo>
                  <a:pt x="1424" y="542"/>
                </a:lnTo>
                <a:lnTo>
                  <a:pt x="1516" y="382"/>
                </a:lnTo>
                <a:lnTo>
                  <a:pt x="2058" y="666"/>
                </a:lnTo>
                <a:lnTo>
                  <a:pt x="2058" y="666"/>
                </a:lnTo>
                <a:lnTo>
                  <a:pt x="2070" y="674"/>
                </a:lnTo>
                <a:lnTo>
                  <a:pt x="2082" y="684"/>
                </a:lnTo>
                <a:lnTo>
                  <a:pt x="2092" y="694"/>
                </a:lnTo>
                <a:lnTo>
                  <a:pt x="2100" y="708"/>
                </a:lnTo>
                <a:lnTo>
                  <a:pt x="2100" y="708"/>
                </a:lnTo>
                <a:lnTo>
                  <a:pt x="2110" y="720"/>
                </a:lnTo>
                <a:lnTo>
                  <a:pt x="2110" y="720"/>
                </a:lnTo>
                <a:lnTo>
                  <a:pt x="2114" y="728"/>
                </a:lnTo>
                <a:lnTo>
                  <a:pt x="2272" y="984"/>
                </a:lnTo>
                <a:lnTo>
                  <a:pt x="2272" y="984"/>
                </a:lnTo>
                <a:lnTo>
                  <a:pt x="2278" y="996"/>
                </a:lnTo>
                <a:lnTo>
                  <a:pt x="2284" y="1010"/>
                </a:lnTo>
                <a:lnTo>
                  <a:pt x="2288" y="1022"/>
                </a:lnTo>
                <a:lnTo>
                  <a:pt x="2290" y="1036"/>
                </a:lnTo>
                <a:lnTo>
                  <a:pt x="2292" y="1048"/>
                </a:lnTo>
                <a:lnTo>
                  <a:pt x="2292" y="1062"/>
                </a:lnTo>
                <a:lnTo>
                  <a:pt x="2290" y="1074"/>
                </a:lnTo>
                <a:lnTo>
                  <a:pt x="2288" y="1088"/>
                </a:lnTo>
                <a:lnTo>
                  <a:pt x="2284" y="1100"/>
                </a:lnTo>
                <a:lnTo>
                  <a:pt x="2280" y="1112"/>
                </a:lnTo>
                <a:lnTo>
                  <a:pt x="2274" y="1124"/>
                </a:lnTo>
                <a:lnTo>
                  <a:pt x="2266" y="1134"/>
                </a:lnTo>
                <a:lnTo>
                  <a:pt x="2258" y="1146"/>
                </a:lnTo>
                <a:lnTo>
                  <a:pt x="2248" y="1154"/>
                </a:lnTo>
                <a:lnTo>
                  <a:pt x="2238" y="1164"/>
                </a:lnTo>
                <a:lnTo>
                  <a:pt x="2226" y="1172"/>
                </a:lnTo>
                <a:lnTo>
                  <a:pt x="2226" y="1172"/>
                </a:lnTo>
                <a:close/>
                <a:moveTo>
                  <a:pt x="952" y="954"/>
                </a:moveTo>
                <a:lnTo>
                  <a:pt x="952" y="954"/>
                </a:lnTo>
                <a:lnTo>
                  <a:pt x="936" y="956"/>
                </a:lnTo>
                <a:lnTo>
                  <a:pt x="918" y="960"/>
                </a:lnTo>
                <a:lnTo>
                  <a:pt x="902" y="964"/>
                </a:lnTo>
                <a:lnTo>
                  <a:pt x="886" y="972"/>
                </a:lnTo>
                <a:lnTo>
                  <a:pt x="872" y="982"/>
                </a:lnTo>
                <a:lnTo>
                  <a:pt x="860" y="994"/>
                </a:lnTo>
                <a:lnTo>
                  <a:pt x="848" y="1006"/>
                </a:lnTo>
                <a:lnTo>
                  <a:pt x="838" y="1022"/>
                </a:lnTo>
                <a:lnTo>
                  <a:pt x="722" y="1222"/>
                </a:lnTo>
                <a:lnTo>
                  <a:pt x="722" y="1222"/>
                </a:lnTo>
                <a:lnTo>
                  <a:pt x="716" y="1234"/>
                </a:lnTo>
                <a:lnTo>
                  <a:pt x="710" y="1246"/>
                </a:lnTo>
                <a:lnTo>
                  <a:pt x="706" y="1260"/>
                </a:lnTo>
                <a:lnTo>
                  <a:pt x="704" y="1272"/>
                </a:lnTo>
                <a:lnTo>
                  <a:pt x="704" y="1284"/>
                </a:lnTo>
                <a:lnTo>
                  <a:pt x="704" y="1298"/>
                </a:lnTo>
                <a:lnTo>
                  <a:pt x="706" y="1310"/>
                </a:lnTo>
                <a:lnTo>
                  <a:pt x="708" y="1322"/>
                </a:lnTo>
                <a:lnTo>
                  <a:pt x="712" y="1336"/>
                </a:lnTo>
                <a:lnTo>
                  <a:pt x="718" y="1346"/>
                </a:lnTo>
                <a:lnTo>
                  <a:pt x="724" y="1358"/>
                </a:lnTo>
                <a:lnTo>
                  <a:pt x="730" y="1368"/>
                </a:lnTo>
                <a:lnTo>
                  <a:pt x="738" y="1378"/>
                </a:lnTo>
                <a:lnTo>
                  <a:pt x="748" y="1388"/>
                </a:lnTo>
                <a:lnTo>
                  <a:pt x="758" y="1396"/>
                </a:lnTo>
                <a:lnTo>
                  <a:pt x="770" y="1404"/>
                </a:lnTo>
                <a:lnTo>
                  <a:pt x="770" y="1404"/>
                </a:lnTo>
                <a:lnTo>
                  <a:pt x="786" y="1412"/>
                </a:lnTo>
                <a:lnTo>
                  <a:pt x="802" y="1416"/>
                </a:lnTo>
                <a:lnTo>
                  <a:pt x="820" y="1420"/>
                </a:lnTo>
                <a:lnTo>
                  <a:pt x="836" y="1422"/>
                </a:lnTo>
                <a:lnTo>
                  <a:pt x="836" y="1422"/>
                </a:lnTo>
                <a:lnTo>
                  <a:pt x="858" y="1420"/>
                </a:lnTo>
                <a:lnTo>
                  <a:pt x="878" y="1414"/>
                </a:lnTo>
                <a:lnTo>
                  <a:pt x="898" y="1406"/>
                </a:lnTo>
                <a:lnTo>
                  <a:pt x="916" y="1396"/>
                </a:lnTo>
                <a:lnTo>
                  <a:pt x="916" y="1396"/>
                </a:lnTo>
                <a:lnTo>
                  <a:pt x="916" y="1414"/>
                </a:lnTo>
                <a:lnTo>
                  <a:pt x="916" y="1434"/>
                </a:lnTo>
                <a:lnTo>
                  <a:pt x="922" y="1452"/>
                </a:lnTo>
                <a:lnTo>
                  <a:pt x="928" y="1470"/>
                </a:lnTo>
                <a:lnTo>
                  <a:pt x="938" y="1486"/>
                </a:lnTo>
                <a:lnTo>
                  <a:pt x="950" y="1500"/>
                </a:lnTo>
                <a:lnTo>
                  <a:pt x="964" y="1514"/>
                </a:lnTo>
                <a:lnTo>
                  <a:pt x="982" y="1526"/>
                </a:lnTo>
                <a:lnTo>
                  <a:pt x="982" y="1526"/>
                </a:lnTo>
                <a:lnTo>
                  <a:pt x="998" y="1534"/>
                </a:lnTo>
                <a:lnTo>
                  <a:pt x="1014" y="1540"/>
                </a:lnTo>
                <a:lnTo>
                  <a:pt x="1030" y="1542"/>
                </a:lnTo>
                <a:lnTo>
                  <a:pt x="1048" y="1544"/>
                </a:lnTo>
                <a:lnTo>
                  <a:pt x="1048" y="1544"/>
                </a:lnTo>
                <a:lnTo>
                  <a:pt x="1064" y="1542"/>
                </a:lnTo>
                <a:lnTo>
                  <a:pt x="1082" y="1538"/>
                </a:lnTo>
                <a:lnTo>
                  <a:pt x="1098" y="1534"/>
                </a:lnTo>
                <a:lnTo>
                  <a:pt x="1114" y="1526"/>
                </a:lnTo>
                <a:lnTo>
                  <a:pt x="1128" y="1516"/>
                </a:lnTo>
                <a:lnTo>
                  <a:pt x="1142" y="1506"/>
                </a:lnTo>
                <a:lnTo>
                  <a:pt x="1152" y="1492"/>
                </a:lnTo>
                <a:lnTo>
                  <a:pt x="1162" y="1476"/>
                </a:lnTo>
                <a:lnTo>
                  <a:pt x="1182" y="1444"/>
                </a:lnTo>
                <a:lnTo>
                  <a:pt x="1182" y="1444"/>
                </a:lnTo>
                <a:lnTo>
                  <a:pt x="1184" y="1460"/>
                </a:lnTo>
                <a:lnTo>
                  <a:pt x="1188" y="1476"/>
                </a:lnTo>
                <a:lnTo>
                  <a:pt x="1192" y="1492"/>
                </a:lnTo>
                <a:lnTo>
                  <a:pt x="1200" y="1506"/>
                </a:lnTo>
                <a:lnTo>
                  <a:pt x="1210" y="1520"/>
                </a:lnTo>
                <a:lnTo>
                  <a:pt x="1220" y="1532"/>
                </a:lnTo>
                <a:lnTo>
                  <a:pt x="1234" y="1542"/>
                </a:lnTo>
                <a:lnTo>
                  <a:pt x="1248" y="1552"/>
                </a:lnTo>
                <a:lnTo>
                  <a:pt x="1248" y="1552"/>
                </a:lnTo>
                <a:lnTo>
                  <a:pt x="1264" y="1560"/>
                </a:lnTo>
                <a:lnTo>
                  <a:pt x="1280" y="1566"/>
                </a:lnTo>
                <a:lnTo>
                  <a:pt x="1296" y="1570"/>
                </a:lnTo>
                <a:lnTo>
                  <a:pt x="1314" y="1570"/>
                </a:lnTo>
                <a:lnTo>
                  <a:pt x="1314" y="1570"/>
                </a:lnTo>
                <a:lnTo>
                  <a:pt x="1332" y="1570"/>
                </a:lnTo>
                <a:lnTo>
                  <a:pt x="1348" y="1566"/>
                </a:lnTo>
                <a:lnTo>
                  <a:pt x="1364" y="1560"/>
                </a:lnTo>
                <a:lnTo>
                  <a:pt x="1380" y="1552"/>
                </a:lnTo>
                <a:lnTo>
                  <a:pt x="1394" y="1544"/>
                </a:lnTo>
                <a:lnTo>
                  <a:pt x="1408" y="1532"/>
                </a:lnTo>
                <a:lnTo>
                  <a:pt x="1418" y="1518"/>
                </a:lnTo>
                <a:lnTo>
                  <a:pt x="1430" y="1504"/>
                </a:lnTo>
                <a:lnTo>
                  <a:pt x="1490" y="1398"/>
                </a:lnTo>
                <a:lnTo>
                  <a:pt x="1490" y="1398"/>
                </a:lnTo>
                <a:lnTo>
                  <a:pt x="1496" y="1386"/>
                </a:lnTo>
                <a:lnTo>
                  <a:pt x="1502" y="1374"/>
                </a:lnTo>
                <a:lnTo>
                  <a:pt x="1504" y="1362"/>
                </a:lnTo>
                <a:lnTo>
                  <a:pt x="1506" y="1348"/>
                </a:lnTo>
                <a:lnTo>
                  <a:pt x="1508" y="1336"/>
                </a:lnTo>
                <a:lnTo>
                  <a:pt x="1508" y="1322"/>
                </a:lnTo>
                <a:lnTo>
                  <a:pt x="1506" y="1310"/>
                </a:lnTo>
                <a:lnTo>
                  <a:pt x="1504" y="1298"/>
                </a:lnTo>
                <a:lnTo>
                  <a:pt x="1500" y="1286"/>
                </a:lnTo>
                <a:lnTo>
                  <a:pt x="1494" y="1274"/>
                </a:lnTo>
                <a:lnTo>
                  <a:pt x="1488" y="1262"/>
                </a:lnTo>
                <a:lnTo>
                  <a:pt x="1480" y="1252"/>
                </a:lnTo>
                <a:lnTo>
                  <a:pt x="1472" y="1242"/>
                </a:lnTo>
                <a:lnTo>
                  <a:pt x="1464" y="1232"/>
                </a:lnTo>
                <a:lnTo>
                  <a:pt x="1452" y="1224"/>
                </a:lnTo>
                <a:lnTo>
                  <a:pt x="1442" y="1216"/>
                </a:lnTo>
                <a:lnTo>
                  <a:pt x="1442" y="1216"/>
                </a:lnTo>
                <a:lnTo>
                  <a:pt x="1426" y="1208"/>
                </a:lnTo>
                <a:lnTo>
                  <a:pt x="1408" y="1204"/>
                </a:lnTo>
                <a:lnTo>
                  <a:pt x="1392" y="1200"/>
                </a:lnTo>
                <a:lnTo>
                  <a:pt x="1376" y="1200"/>
                </a:lnTo>
                <a:lnTo>
                  <a:pt x="1376" y="1200"/>
                </a:lnTo>
                <a:lnTo>
                  <a:pt x="1354" y="1200"/>
                </a:lnTo>
                <a:lnTo>
                  <a:pt x="1334" y="1206"/>
                </a:lnTo>
                <a:lnTo>
                  <a:pt x="1314" y="1214"/>
                </a:lnTo>
                <a:lnTo>
                  <a:pt x="1296" y="1226"/>
                </a:lnTo>
                <a:lnTo>
                  <a:pt x="1296" y="1226"/>
                </a:lnTo>
                <a:lnTo>
                  <a:pt x="1296" y="1206"/>
                </a:lnTo>
                <a:lnTo>
                  <a:pt x="1294" y="1188"/>
                </a:lnTo>
                <a:lnTo>
                  <a:pt x="1290" y="1168"/>
                </a:lnTo>
                <a:lnTo>
                  <a:pt x="1282" y="1152"/>
                </a:lnTo>
                <a:lnTo>
                  <a:pt x="1274" y="1134"/>
                </a:lnTo>
                <a:lnTo>
                  <a:pt x="1262" y="1120"/>
                </a:lnTo>
                <a:lnTo>
                  <a:pt x="1246" y="1106"/>
                </a:lnTo>
                <a:lnTo>
                  <a:pt x="1230" y="1094"/>
                </a:lnTo>
                <a:lnTo>
                  <a:pt x="1230" y="1094"/>
                </a:lnTo>
                <a:lnTo>
                  <a:pt x="1214" y="1086"/>
                </a:lnTo>
                <a:lnTo>
                  <a:pt x="1198" y="1082"/>
                </a:lnTo>
                <a:lnTo>
                  <a:pt x="1180" y="1078"/>
                </a:lnTo>
                <a:lnTo>
                  <a:pt x="1164" y="1078"/>
                </a:lnTo>
                <a:lnTo>
                  <a:pt x="1164" y="1078"/>
                </a:lnTo>
                <a:lnTo>
                  <a:pt x="1142" y="1078"/>
                </a:lnTo>
                <a:lnTo>
                  <a:pt x="1122" y="1084"/>
                </a:lnTo>
                <a:lnTo>
                  <a:pt x="1102" y="1092"/>
                </a:lnTo>
                <a:lnTo>
                  <a:pt x="1084" y="1104"/>
                </a:lnTo>
                <a:lnTo>
                  <a:pt x="1084" y="1104"/>
                </a:lnTo>
                <a:lnTo>
                  <a:pt x="1086" y="1084"/>
                </a:lnTo>
                <a:lnTo>
                  <a:pt x="1084" y="1066"/>
                </a:lnTo>
                <a:lnTo>
                  <a:pt x="1078" y="1046"/>
                </a:lnTo>
                <a:lnTo>
                  <a:pt x="1072" y="1030"/>
                </a:lnTo>
                <a:lnTo>
                  <a:pt x="1062" y="1012"/>
                </a:lnTo>
                <a:lnTo>
                  <a:pt x="1050" y="998"/>
                </a:lnTo>
                <a:lnTo>
                  <a:pt x="1036" y="984"/>
                </a:lnTo>
                <a:lnTo>
                  <a:pt x="1018" y="972"/>
                </a:lnTo>
                <a:lnTo>
                  <a:pt x="1018" y="972"/>
                </a:lnTo>
                <a:lnTo>
                  <a:pt x="1002" y="964"/>
                </a:lnTo>
                <a:lnTo>
                  <a:pt x="986" y="960"/>
                </a:lnTo>
                <a:lnTo>
                  <a:pt x="970" y="956"/>
                </a:lnTo>
                <a:lnTo>
                  <a:pt x="952" y="954"/>
                </a:lnTo>
                <a:close/>
                <a:moveTo>
                  <a:pt x="2714" y="0"/>
                </a:moveTo>
                <a:lnTo>
                  <a:pt x="2260" y="136"/>
                </a:lnTo>
                <a:lnTo>
                  <a:pt x="2616" y="1334"/>
                </a:lnTo>
                <a:lnTo>
                  <a:pt x="2764" y="1290"/>
                </a:lnTo>
                <a:lnTo>
                  <a:pt x="2764" y="1290"/>
                </a:lnTo>
                <a:lnTo>
                  <a:pt x="2792" y="1220"/>
                </a:lnTo>
                <a:lnTo>
                  <a:pt x="2818" y="1150"/>
                </a:lnTo>
                <a:lnTo>
                  <a:pt x="2840" y="1078"/>
                </a:lnTo>
                <a:lnTo>
                  <a:pt x="2858" y="1004"/>
                </a:lnTo>
                <a:lnTo>
                  <a:pt x="2872" y="928"/>
                </a:lnTo>
                <a:lnTo>
                  <a:pt x="2884" y="852"/>
                </a:lnTo>
                <a:lnTo>
                  <a:pt x="2890" y="774"/>
                </a:lnTo>
                <a:lnTo>
                  <a:pt x="2892" y="696"/>
                </a:lnTo>
                <a:lnTo>
                  <a:pt x="2892" y="696"/>
                </a:lnTo>
                <a:lnTo>
                  <a:pt x="2890" y="648"/>
                </a:lnTo>
                <a:lnTo>
                  <a:pt x="2888" y="602"/>
                </a:lnTo>
                <a:lnTo>
                  <a:pt x="2884" y="556"/>
                </a:lnTo>
                <a:lnTo>
                  <a:pt x="2880" y="510"/>
                </a:lnTo>
                <a:lnTo>
                  <a:pt x="2874" y="464"/>
                </a:lnTo>
                <a:lnTo>
                  <a:pt x="2866" y="420"/>
                </a:lnTo>
                <a:lnTo>
                  <a:pt x="2856" y="374"/>
                </a:lnTo>
                <a:lnTo>
                  <a:pt x="2846" y="332"/>
                </a:lnTo>
                <a:lnTo>
                  <a:pt x="2834" y="288"/>
                </a:lnTo>
                <a:lnTo>
                  <a:pt x="2820" y="244"/>
                </a:lnTo>
                <a:lnTo>
                  <a:pt x="2806" y="202"/>
                </a:lnTo>
                <a:lnTo>
                  <a:pt x="2790" y="162"/>
                </a:lnTo>
                <a:lnTo>
                  <a:pt x="2772" y="120"/>
                </a:lnTo>
                <a:lnTo>
                  <a:pt x="2754" y="80"/>
                </a:lnTo>
                <a:lnTo>
                  <a:pt x="2734" y="40"/>
                </a:lnTo>
                <a:lnTo>
                  <a:pt x="2714" y="0"/>
                </a:lnTo>
                <a:lnTo>
                  <a:pt x="2714" y="0"/>
                </a:lnTo>
                <a:close/>
                <a:moveTo>
                  <a:pt x="178" y="0"/>
                </a:moveTo>
                <a:lnTo>
                  <a:pt x="178" y="0"/>
                </a:lnTo>
                <a:lnTo>
                  <a:pt x="156" y="40"/>
                </a:lnTo>
                <a:lnTo>
                  <a:pt x="138" y="80"/>
                </a:lnTo>
                <a:lnTo>
                  <a:pt x="118" y="120"/>
                </a:lnTo>
                <a:lnTo>
                  <a:pt x="102" y="160"/>
                </a:lnTo>
                <a:lnTo>
                  <a:pt x="86" y="202"/>
                </a:lnTo>
                <a:lnTo>
                  <a:pt x="72" y="244"/>
                </a:lnTo>
                <a:lnTo>
                  <a:pt x="58" y="288"/>
                </a:lnTo>
                <a:lnTo>
                  <a:pt x="46" y="330"/>
                </a:lnTo>
                <a:lnTo>
                  <a:pt x="36" y="374"/>
                </a:lnTo>
                <a:lnTo>
                  <a:pt x="26" y="420"/>
                </a:lnTo>
                <a:lnTo>
                  <a:pt x="18" y="464"/>
                </a:lnTo>
                <a:lnTo>
                  <a:pt x="12" y="510"/>
                </a:lnTo>
                <a:lnTo>
                  <a:pt x="6" y="556"/>
                </a:lnTo>
                <a:lnTo>
                  <a:pt x="2" y="602"/>
                </a:lnTo>
                <a:lnTo>
                  <a:pt x="0" y="648"/>
                </a:lnTo>
                <a:lnTo>
                  <a:pt x="0" y="696"/>
                </a:lnTo>
                <a:lnTo>
                  <a:pt x="0" y="696"/>
                </a:lnTo>
                <a:lnTo>
                  <a:pt x="2" y="774"/>
                </a:lnTo>
                <a:lnTo>
                  <a:pt x="8" y="852"/>
                </a:lnTo>
                <a:lnTo>
                  <a:pt x="18" y="928"/>
                </a:lnTo>
                <a:lnTo>
                  <a:pt x="32" y="1004"/>
                </a:lnTo>
                <a:lnTo>
                  <a:pt x="52" y="1078"/>
                </a:lnTo>
                <a:lnTo>
                  <a:pt x="74" y="1150"/>
                </a:lnTo>
                <a:lnTo>
                  <a:pt x="98" y="1220"/>
                </a:lnTo>
                <a:lnTo>
                  <a:pt x="128" y="1290"/>
                </a:lnTo>
                <a:lnTo>
                  <a:pt x="276" y="1334"/>
                </a:lnTo>
                <a:lnTo>
                  <a:pt x="632" y="136"/>
                </a:lnTo>
                <a:lnTo>
                  <a:pt x="178" y="0"/>
                </a:lnTo>
                <a:close/>
                <a:moveTo>
                  <a:pt x="646" y="1178"/>
                </a:moveTo>
                <a:lnTo>
                  <a:pt x="684" y="1116"/>
                </a:lnTo>
                <a:lnTo>
                  <a:pt x="532" y="1030"/>
                </a:lnTo>
                <a:lnTo>
                  <a:pt x="532" y="1030"/>
                </a:lnTo>
                <a:lnTo>
                  <a:pt x="514" y="1016"/>
                </a:lnTo>
                <a:lnTo>
                  <a:pt x="496" y="1002"/>
                </a:lnTo>
                <a:lnTo>
                  <a:pt x="480" y="1030"/>
                </a:lnTo>
                <a:lnTo>
                  <a:pt x="480" y="1030"/>
                </a:lnTo>
                <a:lnTo>
                  <a:pt x="474" y="1044"/>
                </a:lnTo>
                <a:lnTo>
                  <a:pt x="468" y="1056"/>
                </a:lnTo>
                <a:lnTo>
                  <a:pt x="464" y="1070"/>
                </a:lnTo>
                <a:lnTo>
                  <a:pt x="462" y="1084"/>
                </a:lnTo>
                <a:lnTo>
                  <a:pt x="462" y="1098"/>
                </a:lnTo>
                <a:lnTo>
                  <a:pt x="462" y="1112"/>
                </a:lnTo>
                <a:lnTo>
                  <a:pt x="464" y="1126"/>
                </a:lnTo>
                <a:lnTo>
                  <a:pt x="466" y="1140"/>
                </a:lnTo>
                <a:lnTo>
                  <a:pt x="470" y="1152"/>
                </a:lnTo>
                <a:lnTo>
                  <a:pt x="476" y="1166"/>
                </a:lnTo>
                <a:lnTo>
                  <a:pt x="482" y="1178"/>
                </a:lnTo>
                <a:lnTo>
                  <a:pt x="490" y="1190"/>
                </a:lnTo>
                <a:lnTo>
                  <a:pt x="500" y="1200"/>
                </a:lnTo>
                <a:lnTo>
                  <a:pt x="510" y="1210"/>
                </a:lnTo>
                <a:lnTo>
                  <a:pt x="520" y="1218"/>
                </a:lnTo>
                <a:lnTo>
                  <a:pt x="534" y="1226"/>
                </a:lnTo>
                <a:lnTo>
                  <a:pt x="534" y="1226"/>
                </a:lnTo>
                <a:lnTo>
                  <a:pt x="550" y="1236"/>
                </a:lnTo>
                <a:lnTo>
                  <a:pt x="568" y="1242"/>
                </a:lnTo>
                <a:lnTo>
                  <a:pt x="586" y="1246"/>
                </a:lnTo>
                <a:lnTo>
                  <a:pt x="606" y="1246"/>
                </a:lnTo>
                <a:lnTo>
                  <a:pt x="606" y="1246"/>
                </a:lnTo>
                <a:lnTo>
                  <a:pt x="622" y="1244"/>
                </a:lnTo>
                <a:lnTo>
                  <a:pt x="622" y="1244"/>
                </a:lnTo>
                <a:lnTo>
                  <a:pt x="626" y="1228"/>
                </a:lnTo>
                <a:lnTo>
                  <a:pt x="632" y="1212"/>
                </a:lnTo>
                <a:lnTo>
                  <a:pt x="638" y="1194"/>
                </a:lnTo>
                <a:lnTo>
                  <a:pt x="646" y="1178"/>
                </a:lnTo>
                <a:lnTo>
                  <a:pt x="646" y="1178"/>
                </a:lnTo>
                <a:close/>
                <a:moveTo>
                  <a:pt x="2356" y="762"/>
                </a:moveTo>
                <a:lnTo>
                  <a:pt x="2198" y="250"/>
                </a:lnTo>
                <a:lnTo>
                  <a:pt x="2198" y="250"/>
                </a:lnTo>
                <a:lnTo>
                  <a:pt x="2190" y="232"/>
                </a:lnTo>
                <a:lnTo>
                  <a:pt x="2180" y="216"/>
                </a:lnTo>
                <a:lnTo>
                  <a:pt x="2170" y="202"/>
                </a:lnTo>
                <a:lnTo>
                  <a:pt x="2156" y="190"/>
                </a:lnTo>
                <a:lnTo>
                  <a:pt x="2140" y="180"/>
                </a:lnTo>
                <a:lnTo>
                  <a:pt x="2124" y="174"/>
                </a:lnTo>
                <a:lnTo>
                  <a:pt x="2106" y="168"/>
                </a:lnTo>
                <a:lnTo>
                  <a:pt x="2088" y="166"/>
                </a:lnTo>
                <a:lnTo>
                  <a:pt x="1644" y="72"/>
                </a:lnTo>
                <a:lnTo>
                  <a:pt x="1644" y="72"/>
                </a:lnTo>
                <a:lnTo>
                  <a:pt x="1644" y="70"/>
                </a:lnTo>
                <a:lnTo>
                  <a:pt x="1382" y="14"/>
                </a:lnTo>
                <a:lnTo>
                  <a:pt x="1382" y="14"/>
                </a:lnTo>
                <a:lnTo>
                  <a:pt x="1378" y="14"/>
                </a:lnTo>
                <a:lnTo>
                  <a:pt x="1378" y="14"/>
                </a:lnTo>
                <a:lnTo>
                  <a:pt x="1376" y="14"/>
                </a:lnTo>
                <a:lnTo>
                  <a:pt x="1376" y="14"/>
                </a:lnTo>
                <a:lnTo>
                  <a:pt x="1370" y="14"/>
                </a:lnTo>
                <a:lnTo>
                  <a:pt x="1354" y="10"/>
                </a:lnTo>
                <a:lnTo>
                  <a:pt x="1356" y="12"/>
                </a:lnTo>
                <a:lnTo>
                  <a:pt x="1356" y="12"/>
                </a:lnTo>
                <a:lnTo>
                  <a:pt x="1338" y="10"/>
                </a:lnTo>
                <a:lnTo>
                  <a:pt x="1338" y="10"/>
                </a:lnTo>
                <a:lnTo>
                  <a:pt x="1316" y="10"/>
                </a:lnTo>
                <a:lnTo>
                  <a:pt x="1296" y="14"/>
                </a:lnTo>
                <a:lnTo>
                  <a:pt x="1274" y="22"/>
                </a:lnTo>
                <a:lnTo>
                  <a:pt x="1254" y="32"/>
                </a:lnTo>
                <a:lnTo>
                  <a:pt x="1236" y="44"/>
                </a:lnTo>
                <a:lnTo>
                  <a:pt x="1220" y="58"/>
                </a:lnTo>
                <a:lnTo>
                  <a:pt x="1204" y="74"/>
                </a:lnTo>
                <a:lnTo>
                  <a:pt x="1192" y="94"/>
                </a:lnTo>
                <a:lnTo>
                  <a:pt x="1056" y="330"/>
                </a:lnTo>
                <a:lnTo>
                  <a:pt x="1056" y="330"/>
                </a:lnTo>
                <a:lnTo>
                  <a:pt x="1048" y="344"/>
                </a:lnTo>
                <a:lnTo>
                  <a:pt x="1042" y="360"/>
                </a:lnTo>
                <a:lnTo>
                  <a:pt x="1038" y="376"/>
                </a:lnTo>
                <a:lnTo>
                  <a:pt x="1034" y="392"/>
                </a:lnTo>
                <a:lnTo>
                  <a:pt x="1034" y="410"/>
                </a:lnTo>
                <a:lnTo>
                  <a:pt x="1034" y="426"/>
                </a:lnTo>
                <a:lnTo>
                  <a:pt x="1036" y="442"/>
                </a:lnTo>
                <a:lnTo>
                  <a:pt x="1038" y="458"/>
                </a:lnTo>
                <a:lnTo>
                  <a:pt x="1044" y="474"/>
                </a:lnTo>
                <a:lnTo>
                  <a:pt x="1050" y="488"/>
                </a:lnTo>
                <a:lnTo>
                  <a:pt x="1058" y="502"/>
                </a:lnTo>
                <a:lnTo>
                  <a:pt x="1068" y="516"/>
                </a:lnTo>
                <a:lnTo>
                  <a:pt x="1078" y="528"/>
                </a:lnTo>
                <a:lnTo>
                  <a:pt x="1090" y="540"/>
                </a:lnTo>
                <a:lnTo>
                  <a:pt x="1104" y="552"/>
                </a:lnTo>
                <a:lnTo>
                  <a:pt x="1118" y="560"/>
                </a:lnTo>
                <a:lnTo>
                  <a:pt x="1118" y="560"/>
                </a:lnTo>
                <a:lnTo>
                  <a:pt x="1138" y="570"/>
                </a:lnTo>
                <a:lnTo>
                  <a:pt x="1160" y="578"/>
                </a:lnTo>
                <a:lnTo>
                  <a:pt x="1180" y="582"/>
                </a:lnTo>
                <a:lnTo>
                  <a:pt x="1202" y="584"/>
                </a:lnTo>
                <a:lnTo>
                  <a:pt x="1202" y="584"/>
                </a:lnTo>
                <a:lnTo>
                  <a:pt x="1224" y="582"/>
                </a:lnTo>
                <a:lnTo>
                  <a:pt x="1246" y="578"/>
                </a:lnTo>
                <a:lnTo>
                  <a:pt x="1266" y="570"/>
                </a:lnTo>
                <a:lnTo>
                  <a:pt x="1286" y="562"/>
                </a:lnTo>
                <a:lnTo>
                  <a:pt x="1304" y="550"/>
                </a:lnTo>
                <a:lnTo>
                  <a:pt x="1322" y="534"/>
                </a:lnTo>
                <a:lnTo>
                  <a:pt x="1336" y="518"/>
                </a:lnTo>
                <a:lnTo>
                  <a:pt x="1350" y="498"/>
                </a:lnTo>
                <a:lnTo>
                  <a:pt x="1484" y="266"/>
                </a:lnTo>
                <a:lnTo>
                  <a:pt x="2098" y="590"/>
                </a:lnTo>
                <a:lnTo>
                  <a:pt x="2098" y="590"/>
                </a:lnTo>
                <a:lnTo>
                  <a:pt x="2118" y="602"/>
                </a:lnTo>
                <a:lnTo>
                  <a:pt x="2138" y="618"/>
                </a:lnTo>
                <a:lnTo>
                  <a:pt x="2156" y="636"/>
                </a:lnTo>
                <a:lnTo>
                  <a:pt x="2170" y="656"/>
                </a:lnTo>
                <a:lnTo>
                  <a:pt x="2170" y="656"/>
                </a:lnTo>
                <a:lnTo>
                  <a:pt x="2184" y="676"/>
                </a:lnTo>
                <a:lnTo>
                  <a:pt x="2184" y="676"/>
                </a:lnTo>
                <a:lnTo>
                  <a:pt x="2190" y="686"/>
                </a:lnTo>
                <a:lnTo>
                  <a:pt x="2314" y="890"/>
                </a:lnTo>
                <a:lnTo>
                  <a:pt x="2314" y="890"/>
                </a:lnTo>
                <a:lnTo>
                  <a:pt x="2328" y="878"/>
                </a:lnTo>
                <a:lnTo>
                  <a:pt x="2340" y="864"/>
                </a:lnTo>
                <a:lnTo>
                  <a:pt x="2348" y="850"/>
                </a:lnTo>
                <a:lnTo>
                  <a:pt x="2356" y="832"/>
                </a:lnTo>
                <a:lnTo>
                  <a:pt x="2360" y="816"/>
                </a:lnTo>
                <a:lnTo>
                  <a:pt x="2362" y="798"/>
                </a:lnTo>
                <a:lnTo>
                  <a:pt x="2360" y="780"/>
                </a:lnTo>
                <a:lnTo>
                  <a:pt x="2356" y="762"/>
                </a:lnTo>
                <a:lnTo>
                  <a:pt x="2356" y="762"/>
                </a:lnTo>
                <a:close/>
              </a:path>
            </a:pathLst>
          </a:custGeom>
          <a:solidFill>
            <a:srgbClr val="CC1726"/>
          </a:solidFill>
          <a:ln>
            <a:noFill/>
          </a:ln>
        </p:spPr>
        <p:txBody>
          <a:bodyPr vert="horz" wrap="square" lIns="62185" tIns="31093" rIns="62185" bIns="31093" numCol="1" anchor="t" anchorCtr="0" compatLnSpc="1">
            <a:prstTxWarp prst="textNoShape">
              <a:avLst/>
            </a:prstTxWarp>
          </a:bodyPr>
          <a:lstStyle/>
          <a:p>
            <a:endParaRPr lang="en-GB" sz="1224"/>
          </a:p>
        </p:txBody>
      </p:sp>
      <p:sp>
        <p:nvSpPr>
          <p:cNvPr id="20" name="Flowchart: Manual Input 2"/>
          <p:cNvSpPr/>
          <p:nvPr/>
        </p:nvSpPr>
        <p:spPr bwMode="ltGray">
          <a:xfrm rot="5400000">
            <a:off x="2629426" y="1965386"/>
            <a:ext cx="538672" cy="9304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chemeClr val="bg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21" name="Flowchart: Manual Input 35"/>
          <p:cNvSpPr/>
          <p:nvPr/>
        </p:nvSpPr>
        <p:spPr bwMode="ltGray">
          <a:xfrm rot="16200000">
            <a:off x="4887658" y="191254"/>
            <a:ext cx="636613" cy="44674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22" name="Rectangle 21"/>
          <p:cNvSpPr/>
          <p:nvPr/>
        </p:nvSpPr>
        <p:spPr>
          <a:xfrm>
            <a:off x="3363978" y="2073046"/>
            <a:ext cx="3243240" cy="707886"/>
          </a:xfrm>
          <a:prstGeom prst="rect">
            <a:avLst/>
          </a:prstGeom>
        </p:spPr>
        <p:txBody>
          <a:bodyPr wrap="square">
            <a:spAutoFit/>
          </a:bodyPr>
          <a:lstStyle/>
          <a:p>
            <a:pPr lvl="0"/>
            <a:r>
              <a:rPr lang="en-US" sz="800" dirty="0">
                <a:solidFill>
                  <a:schemeClr val="bg1"/>
                </a:solidFill>
              </a:rPr>
              <a:t>It is a comprehensive purchase register where details </a:t>
            </a:r>
            <a:r>
              <a:rPr lang="en-US" sz="800" dirty="0" smtClean="0">
                <a:solidFill>
                  <a:schemeClr val="bg1"/>
                </a:solidFill>
              </a:rPr>
              <a:t>of taxable supplies received from registered &amp; unregistered persons, imports, composition taxable persons are entered.</a:t>
            </a:r>
          </a:p>
          <a:p>
            <a:pPr lvl="0"/>
            <a:r>
              <a:rPr lang="en-US" sz="800" dirty="0" smtClean="0">
                <a:solidFill>
                  <a:schemeClr val="bg1"/>
                </a:solidFill>
              </a:rPr>
              <a:t>The </a:t>
            </a:r>
            <a:r>
              <a:rPr lang="en-US" sz="800" dirty="0">
                <a:solidFill>
                  <a:schemeClr val="bg1"/>
                </a:solidFill>
              </a:rPr>
              <a:t>data of goods purchased from the registered dealer will get automatically </a:t>
            </a:r>
            <a:r>
              <a:rPr lang="en-US" sz="800" dirty="0" smtClean="0">
                <a:solidFill>
                  <a:schemeClr val="bg1"/>
                </a:solidFill>
              </a:rPr>
              <a:t>populated</a:t>
            </a:r>
            <a:endParaRPr lang="en-US" sz="800" dirty="0">
              <a:solidFill>
                <a:schemeClr val="bg1"/>
              </a:solidFill>
            </a:endParaRPr>
          </a:p>
        </p:txBody>
      </p:sp>
      <p:sp>
        <p:nvSpPr>
          <p:cNvPr id="23" name="Rectangle 22"/>
          <p:cNvSpPr/>
          <p:nvPr/>
        </p:nvSpPr>
        <p:spPr>
          <a:xfrm>
            <a:off x="1287112" y="2106489"/>
            <a:ext cx="1924354" cy="594778"/>
          </a:xfrm>
          <a:prstGeom prst="rect">
            <a:avLst/>
          </a:prstGeom>
        </p:spPr>
        <p:txBody>
          <a:bodyPr wrap="square">
            <a:spAutoFit/>
          </a:bodyPr>
          <a:lstStyle/>
          <a:p>
            <a:r>
              <a:rPr lang="en-GB" sz="3265" b="1" dirty="0">
                <a:solidFill>
                  <a:schemeClr val="tx2"/>
                </a:solidFill>
              </a:rPr>
              <a:t>GSTR 2</a:t>
            </a:r>
            <a:endParaRPr lang="en-GB" sz="3265" dirty="0">
              <a:solidFill>
                <a:schemeClr val="tx2"/>
              </a:solidFill>
            </a:endParaRPr>
          </a:p>
        </p:txBody>
      </p:sp>
      <p:sp>
        <p:nvSpPr>
          <p:cNvPr id="24" name="Oval 23"/>
          <p:cNvSpPr/>
          <p:nvPr/>
        </p:nvSpPr>
        <p:spPr bwMode="ltGray">
          <a:xfrm>
            <a:off x="6917955" y="2217098"/>
            <a:ext cx="415602" cy="415602"/>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25" name="Freeform 25"/>
          <p:cNvSpPr>
            <a:spLocks noEditPoints="1"/>
          </p:cNvSpPr>
          <p:nvPr/>
        </p:nvSpPr>
        <p:spPr bwMode="auto">
          <a:xfrm>
            <a:off x="7014904" y="2268778"/>
            <a:ext cx="267364" cy="301801"/>
          </a:xfrm>
          <a:custGeom>
            <a:avLst/>
            <a:gdLst>
              <a:gd name="T0" fmla="*/ 386 w 2236"/>
              <a:gd name="T1" fmla="*/ 1004 h 2524"/>
              <a:gd name="T2" fmla="*/ 492 w 2236"/>
              <a:gd name="T3" fmla="*/ 896 h 2524"/>
              <a:gd name="T4" fmla="*/ 428 w 2236"/>
              <a:gd name="T5" fmla="*/ 1108 h 2524"/>
              <a:gd name="T6" fmla="*/ 594 w 2236"/>
              <a:gd name="T7" fmla="*/ 1708 h 2524"/>
              <a:gd name="T8" fmla="*/ 850 w 2236"/>
              <a:gd name="T9" fmla="*/ 1408 h 2524"/>
              <a:gd name="T10" fmla="*/ 1160 w 2236"/>
              <a:gd name="T11" fmla="*/ 906 h 2524"/>
              <a:gd name="T12" fmla="*/ 1378 w 2236"/>
              <a:gd name="T13" fmla="*/ 380 h 2524"/>
              <a:gd name="T14" fmla="*/ 1046 w 2236"/>
              <a:gd name="T15" fmla="*/ 82 h 2524"/>
              <a:gd name="T16" fmla="*/ 864 w 2236"/>
              <a:gd name="T17" fmla="*/ 32 h 2524"/>
              <a:gd name="T18" fmla="*/ 728 w 2236"/>
              <a:gd name="T19" fmla="*/ 172 h 2524"/>
              <a:gd name="T20" fmla="*/ 612 w 2236"/>
              <a:gd name="T21" fmla="*/ 538 h 2524"/>
              <a:gd name="T22" fmla="*/ 444 w 2236"/>
              <a:gd name="T23" fmla="*/ 800 h 2524"/>
              <a:gd name="T24" fmla="*/ 330 w 2236"/>
              <a:gd name="T25" fmla="*/ 840 h 2524"/>
              <a:gd name="T26" fmla="*/ 234 w 2236"/>
              <a:gd name="T27" fmla="*/ 910 h 2524"/>
              <a:gd name="T28" fmla="*/ 284 w 2236"/>
              <a:gd name="T29" fmla="*/ 1018 h 2524"/>
              <a:gd name="T30" fmla="*/ 1098 w 2236"/>
              <a:gd name="T31" fmla="*/ 308 h 2524"/>
              <a:gd name="T32" fmla="*/ 1126 w 2236"/>
              <a:gd name="T33" fmla="*/ 350 h 2524"/>
              <a:gd name="T34" fmla="*/ 966 w 2236"/>
              <a:gd name="T35" fmla="*/ 578 h 2524"/>
              <a:gd name="T36" fmla="*/ 560 w 2236"/>
              <a:gd name="T37" fmla="*/ 1296 h 2524"/>
              <a:gd name="T38" fmla="*/ 458 w 2236"/>
              <a:gd name="T39" fmla="*/ 1474 h 2524"/>
              <a:gd name="T40" fmla="*/ 422 w 2236"/>
              <a:gd name="T41" fmla="*/ 1452 h 2524"/>
              <a:gd name="T42" fmla="*/ 488 w 2236"/>
              <a:gd name="T43" fmla="*/ 1262 h 2524"/>
              <a:gd name="T44" fmla="*/ 900 w 2236"/>
              <a:gd name="T45" fmla="*/ 534 h 2524"/>
              <a:gd name="T46" fmla="*/ 818 w 2236"/>
              <a:gd name="T47" fmla="*/ 238 h 2524"/>
              <a:gd name="T48" fmla="*/ 884 w 2236"/>
              <a:gd name="T49" fmla="*/ 138 h 2524"/>
              <a:gd name="T50" fmla="*/ 960 w 2236"/>
              <a:gd name="T51" fmla="*/ 148 h 2524"/>
              <a:gd name="T52" fmla="*/ 984 w 2236"/>
              <a:gd name="T53" fmla="*/ 238 h 2524"/>
              <a:gd name="T54" fmla="*/ 710 w 2236"/>
              <a:gd name="T55" fmla="*/ 580 h 2524"/>
              <a:gd name="T56" fmla="*/ 332 w 2236"/>
              <a:gd name="T57" fmla="*/ 1796 h 2524"/>
              <a:gd name="T58" fmla="*/ 422 w 2236"/>
              <a:gd name="T59" fmla="*/ 1864 h 2524"/>
              <a:gd name="T60" fmla="*/ 1134 w 2236"/>
              <a:gd name="T61" fmla="*/ 82 h 2524"/>
              <a:gd name="T62" fmla="*/ 1232 w 2236"/>
              <a:gd name="T63" fmla="*/ 6 h 2524"/>
              <a:gd name="T64" fmla="*/ 1356 w 2236"/>
              <a:gd name="T65" fmla="*/ 22 h 2524"/>
              <a:gd name="T66" fmla="*/ 1426 w 2236"/>
              <a:gd name="T67" fmla="*/ 106 h 2524"/>
              <a:gd name="T68" fmla="*/ 1424 w 2236"/>
              <a:gd name="T69" fmla="*/ 230 h 2524"/>
              <a:gd name="T70" fmla="*/ 2216 w 2236"/>
              <a:gd name="T71" fmla="*/ 1462 h 2524"/>
              <a:gd name="T72" fmla="*/ 1848 w 2236"/>
              <a:gd name="T73" fmla="*/ 1494 h 2524"/>
              <a:gd name="T74" fmla="*/ 1332 w 2236"/>
              <a:gd name="T75" fmla="*/ 1620 h 2524"/>
              <a:gd name="T76" fmla="*/ 1248 w 2236"/>
              <a:gd name="T77" fmla="*/ 1720 h 2524"/>
              <a:gd name="T78" fmla="*/ 1308 w 2236"/>
              <a:gd name="T79" fmla="*/ 1824 h 2524"/>
              <a:gd name="T80" fmla="*/ 1490 w 2236"/>
              <a:gd name="T81" fmla="*/ 1978 h 2524"/>
              <a:gd name="T82" fmla="*/ 1524 w 2236"/>
              <a:gd name="T83" fmla="*/ 2116 h 2524"/>
              <a:gd name="T84" fmla="*/ 1466 w 2236"/>
              <a:gd name="T85" fmla="*/ 2244 h 2524"/>
              <a:gd name="T86" fmla="*/ 1170 w 2236"/>
              <a:gd name="T87" fmla="*/ 2400 h 2524"/>
              <a:gd name="T88" fmla="*/ 516 w 2236"/>
              <a:gd name="T89" fmla="*/ 2504 h 2524"/>
              <a:gd name="T90" fmla="*/ 28 w 2236"/>
              <a:gd name="T91" fmla="*/ 2512 h 2524"/>
              <a:gd name="T92" fmla="*/ 4 w 2236"/>
              <a:gd name="T93" fmla="*/ 2432 h 2524"/>
              <a:gd name="T94" fmla="*/ 216 w 2236"/>
              <a:gd name="T95" fmla="*/ 2388 h 2524"/>
              <a:gd name="T96" fmla="*/ 1116 w 2236"/>
              <a:gd name="T97" fmla="*/ 2276 h 2524"/>
              <a:gd name="T98" fmla="*/ 1368 w 2236"/>
              <a:gd name="T99" fmla="*/ 2152 h 2524"/>
              <a:gd name="T100" fmla="*/ 1374 w 2236"/>
              <a:gd name="T101" fmla="*/ 2044 h 2524"/>
              <a:gd name="T102" fmla="*/ 1194 w 2236"/>
              <a:gd name="T103" fmla="*/ 1904 h 2524"/>
              <a:gd name="T104" fmla="*/ 1114 w 2236"/>
              <a:gd name="T105" fmla="*/ 1754 h 2524"/>
              <a:gd name="T106" fmla="*/ 1184 w 2236"/>
              <a:gd name="T107" fmla="*/ 1568 h 2524"/>
              <a:gd name="T108" fmla="*/ 1440 w 2236"/>
              <a:gd name="T109" fmla="*/ 1432 h 2524"/>
              <a:gd name="T110" fmla="*/ 2032 w 2236"/>
              <a:gd name="T111" fmla="*/ 1350 h 2524"/>
              <a:gd name="T112" fmla="*/ 2224 w 2236"/>
              <a:gd name="T113" fmla="*/ 1378 h 2524"/>
              <a:gd name="T114" fmla="*/ 66 w 2236"/>
              <a:gd name="T115" fmla="*/ 1800 h 2524"/>
              <a:gd name="T116" fmla="*/ 266 w 2236"/>
              <a:gd name="T117" fmla="*/ 1830 h 2524"/>
              <a:gd name="T118" fmla="*/ 160 w 2236"/>
              <a:gd name="T119" fmla="*/ 2062 h 2524"/>
              <a:gd name="T120" fmla="*/ 212 w 2236"/>
              <a:gd name="T121" fmla="*/ 2072 h 2524"/>
              <a:gd name="T122" fmla="*/ 422 w 2236"/>
              <a:gd name="T123" fmla="*/ 1954 h 2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36" h="2524">
                <a:moveTo>
                  <a:pt x="284" y="1018"/>
                </a:moveTo>
                <a:lnTo>
                  <a:pt x="284" y="1018"/>
                </a:lnTo>
                <a:lnTo>
                  <a:pt x="302" y="1024"/>
                </a:lnTo>
                <a:lnTo>
                  <a:pt x="320" y="1026"/>
                </a:lnTo>
                <a:lnTo>
                  <a:pt x="338" y="1026"/>
                </a:lnTo>
                <a:lnTo>
                  <a:pt x="356" y="1022"/>
                </a:lnTo>
                <a:lnTo>
                  <a:pt x="372" y="1014"/>
                </a:lnTo>
                <a:lnTo>
                  <a:pt x="386" y="1004"/>
                </a:lnTo>
                <a:lnTo>
                  <a:pt x="400" y="990"/>
                </a:lnTo>
                <a:lnTo>
                  <a:pt x="410" y="974"/>
                </a:lnTo>
                <a:lnTo>
                  <a:pt x="410" y="974"/>
                </a:lnTo>
                <a:lnTo>
                  <a:pt x="414" y="962"/>
                </a:lnTo>
                <a:lnTo>
                  <a:pt x="416" y="948"/>
                </a:lnTo>
                <a:lnTo>
                  <a:pt x="416" y="948"/>
                </a:lnTo>
                <a:lnTo>
                  <a:pt x="452" y="926"/>
                </a:lnTo>
                <a:lnTo>
                  <a:pt x="492" y="896"/>
                </a:lnTo>
                <a:lnTo>
                  <a:pt x="534" y="862"/>
                </a:lnTo>
                <a:lnTo>
                  <a:pt x="556" y="842"/>
                </a:lnTo>
                <a:lnTo>
                  <a:pt x="576" y="820"/>
                </a:lnTo>
                <a:lnTo>
                  <a:pt x="576" y="820"/>
                </a:lnTo>
                <a:lnTo>
                  <a:pt x="534" y="898"/>
                </a:lnTo>
                <a:lnTo>
                  <a:pt x="494" y="972"/>
                </a:lnTo>
                <a:lnTo>
                  <a:pt x="460" y="1042"/>
                </a:lnTo>
                <a:lnTo>
                  <a:pt x="428" y="1108"/>
                </a:lnTo>
                <a:lnTo>
                  <a:pt x="402" y="1170"/>
                </a:lnTo>
                <a:lnTo>
                  <a:pt x="376" y="1228"/>
                </a:lnTo>
                <a:lnTo>
                  <a:pt x="338" y="1330"/>
                </a:lnTo>
                <a:lnTo>
                  <a:pt x="308" y="1412"/>
                </a:lnTo>
                <a:lnTo>
                  <a:pt x="290" y="1474"/>
                </a:lnTo>
                <a:lnTo>
                  <a:pt x="278" y="1526"/>
                </a:lnTo>
                <a:lnTo>
                  <a:pt x="436" y="1616"/>
                </a:lnTo>
                <a:lnTo>
                  <a:pt x="594" y="1708"/>
                </a:lnTo>
                <a:lnTo>
                  <a:pt x="594" y="1708"/>
                </a:lnTo>
                <a:lnTo>
                  <a:pt x="604" y="1698"/>
                </a:lnTo>
                <a:lnTo>
                  <a:pt x="634" y="1670"/>
                </a:lnTo>
                <a:lnTo>
                  <a:pt x="678" y="1620"/>
                </a:lnTo>
                <a:lnTo>
                  <a:pt x="740" y="1550"/>
                </a:lnTo>
                <a:lnTo>
                  <a:pt x="774" y="1508"/>
                </a:lnTo>
                <a:lnTo>
                  <a:pt x="810" y="1460"/>
                </a:lnTo>
                <a:lnTo>
                  <a:pt x="850" y="1408"/>
                </a:lnTo>
                <a:lnTo>
                  <a:pt x="892" y="1350"/>
                </a:lnTo>
                <a:lnTo>
                  <a:pt x="936" y="1286"/>
                </a:lnTo>
                <a:lnTo>
                  <a:pt x="980" y="1218"/>
                </a:lnTo>
                <a:lnTo>
                  <a:pt x="1028" y="1144"/>
                </a:lnTo>
                <a:lnTo>
                  <a:pt x="1074" y="1064"/>
                </a:lnTo>
                <a:lnTo>
                  <a:pt x="1074" y="1064"/>
                </a:lnTo>
                <a:lnTo>
                  <a:pt x="1120" y="984"/>
                </a:lnTo>
                <a:lnTo>
                  <a:pt x="1160" y="906"/>
                </a:lnTo>
                <a:lnTo>
                  <a:pt x="1198" y="834"/>
                </a:lnTo>
                <a:lnTo>
                  <a:pt x="1230" y="764"/>
                </a:lnTo>
                <a:lnTo>
                  <a:pt x="1260" y="700"/>
                </a:lnTo>
                <a:lnTo>
                  <a:pt x="1286" y="638"/>
                </a:lnTo>
                <a:lnTo>
                  <a:pt x="1308" y="582"/>
                </a:lnTo>
                <a:lnTo>
                  <a:pt x="1328" y="532"/>
                </a:lnTo>
                <a:lnTo>
                  <a:pt x="1358" y="444"/>
                </a:lnTo>
                <a:lnTo>
                  <a:pt x="1378" y="380"/>
                </a:lnTo>
                <a:lnTo>
                  <a:pt x="1388" y="340"/>
                </a:lnTo>
                <a:lnTo>
                  <a:pt x="1392" y="326"/>
                </a:lnTo>
                <a:lnTo>
                  <a:pt x="1232" y="236"/>
                </a:lnTo>
                <a:lnTo>
                  <a:pt x="1086" y="150"/>
                </a:lnTo>
                <a:lnTo>
                  <a:pt x="1086" y="150"/>
                </a:lnTo>
                <a:lnTo>
                  <a:pt x="1076" y="126"/>
                </a:lnTo>
                <a:lnTo>
                  <a:pt x="1062" y="104"/>
                </a:lnTo>
                <a:lnTo>
                  <a:pt x="1046" y="82"/>
                </a:lnTo>
                <a:lnTo>
                  <a:pt x="1024" y="64"/>
                </a:lnTo>
                <a:lnTo>
                  <a:pt x="1024" y="64"/>
                </a:lnTo>
                <a:lnTo>
                  <a:pt x="1000" y="48"/>
                </a:lnTo>
                <a:lnTo>
                  <a:pt x="974" y="36"/>
                </a:lnTo>
                <a:lnTo>
                  <a:pt x="946" y="28"/>
                </a:lnTo>
                <a:lnTo>
                  <a:pt x="920" y="26"/>
                </a:lnTo>
                <a:lnTo>
                  <a:pt x="892" y="26"/>
                </a:lnTo>
                <a:lnTo>
                  <a:pt x="864" y="32"/>
                </a:lnTo>
                <a:lnTo>
                  <a:pt x="838" y="42"/>
                </a:lnTo>
                <a:lnTo>
                  <a:pt x="812" y="56"/>
                </a:lnTo>
                <a:lnTo>
                  <a:pt x="812" y="56"/>
                </a:lnTo>
                <a:lnTo>
                  <a:pt x="788" y="74"/>
                </a:lnTo>
                <a:lnTo>
                  <a:pt x="768" y="94"/>
                </a:lnTo>
                <a:lnTo>
                  <a:pt x="752" y="118"/>
                </a:lnTo>
                <a:lnTo>
                  <a:pt x="738" y="144"/>
                </a:lnTo>
                <a:lnTo>
                  <a:pt x="728" y="172"/>
                </a:lnTo>
                <a:lnTo>
                  <a:pt x="718" y="202"/>
                </a:lnTo>
                <a:lnTo>
                  <a:pt x="698" y="270"/>
                </a:lnTo>
                <a:lnTo>
                  <a:pt x="698" y="270"/>
                </a:lnTo>
                <a:lnTo>
                  <a:pt x="678" y="344"/>
                </a:lnTo>
                <a:lnTo>
                  <a:pt x="666" y="388"/>
                </a:lnTo>
                <a:lnTo>
                  <a:pt x="652" y="434"/>
                </a:lnTo>
                <a:lnTo>
                  <a:pt x="634" y="484"/>
                </a:lnTo>
                <a:lnTo>
                  <a:pt x="612" y="538"/>
                </a:lnTo>
                <a:lnTo>
                  <a:pt x="588" y="596"/>
                </a:lnTo>
                <a:lnTo>
                  <a:pt x="558" y="660"/>
                </a:lnTo>
                <a:lnTo>
                  <a:pt x="558" y="660"/>
                </a:lnTo>
                <a:lnTo>
                  <a:pt x="540" y="692"/>
                </a:lnTo>
                <a:lnTo>
                  <a:pt x="518" y="724"/>
                </a:lnTo>
                <a:lnTo>
                  <a:pt x="494" y="750"/>
                </a:lnTo>
                <a:lnTo>
                  <a:pt x="470" y="776"/>
                </a:lnTo>
                <a:lnTo>
                  <a:pt x="444" y="800"/>
                </a:lnTo>
                <a:lnTo>
                  <a:pt x="418" y="820"/>
                </a:lnTo>
                <a:lnTo>
                  <a:pt x="392" y="836"/>
                </a:lnTo>
                <a:lnTo>
                  <a:pt x="370" y="852"/>
                </a:lnTo>
                <a:lnTo>
                  <a:pt x="370" y="852"/>
                </a:lnTo>
                <a:lnTo>
                  <a:pt x="366" y="848"/>
                </a:lnTo>
                <a:lnTo>
                  <a:pt x="366" y="848"/>
                </a:lnTo>
                <a:lnTo>
                  <a:pt x="348" y="842"/>
                </a:lnTo>
                <a:lnTo>
                  <a:pt x="330" y="840"/>
                </a:lnTo>
                <a:lnTo>
                  <a:pt x="312" y="840"/>
                </a:lnTo>
                <a:lnTo>
                  <a:pt x="294" y="844"/>
                </a:lnTo>
                <a:lnTo>
                  <a:pt x="278" y="852"/>
                </a:lnTo>
                <a:lnTo>
                  <a:pt x="264" y="862"/>
                </a:lnTo>
                <a:lnTo>
                  <a:pt x="250" y="876"/>
                </a:lnTo>
                <a:lnTo>
                  <a:pt x="240" y="892"/>
                </a:lnTo>
                <a:lnTo>
                  <a:pt x="240" y="892"/>
                </a:lnTo>
                <a:lnTo>
                  <a:pt x="234" y="910"/>
                </a:lnTo>
                <a:lnTo>
                  <a:pt x="232" y="928"/>
                </a:lnTo>
                <a:lnTo>
                  <a:pt x="232" y="946"/>
                </a:lnTo>
                <a:lnTo>
                  <a:pt x="236" y="964"/>
                </a:lnTo>
                <a:lnTo>
                  <a:pt x="244" y="980"/>
                </a:lnTo>
                <a:lnTo>
                  <a:pt x="254" y="994"/>
                </a:lnTo>
                <a:lnTo>
                  <a:pt x="268" y="1008"/>
                </a:lnTo>
                <a:lnTo>
                  <a:pt x="284" y="1018"/>
                </a:lnTo>
                <a:lnTo>
                  <a:pt x="284" y="1018"/>
                </a:lnTo>
                <a:close/>
                <a:moveTo>
                  <a:pt x="1056" y="320"/>
                </a:moveTo>
                <a:lnTo>
                  <a:pt x="1056" y="320"/>
                </a:lnTo>
                <a:lnTo>
                  <a:pt x="1062" y="314"/>
                </a:lnTo>
                <a:lnTo>
                  <a:pt x="1068" y="310"/>
                </a:lnTo>
                <a:lnTo>
                  <a:pt x="1076" y="308"/>
                </a:lnTo>
                <a:lnTo>
                  <a:pt x="1082" y="306"/>
                </a:lnTo>
                <a:lnTo>
                  <a:pt x="1090" y="306"/>
                </a:lnTo>
                <a:lnTo>
                  <a:pt x="1098" y="308"/>
                </a:lnTo>
                <a:lnTo>
                  <a:pt x="1106" y="310"/>
                </a:lnTo>
                <a:lnTo>
                  <a:pt x="1112" y="316"/>
                </a:lnTo>
                <a:lnTo>
                  <a:pt x="1112" y="316"/>
                </a:lnTo>
                <a:lnTo>
                  <a:pt x="1118" y="320"/>
                </a:lnTo>
                <a:lnTo>
                  <a:pt x="1122" y="328"/>
                </a:lnTo>
                <a:lnTo>
                  <a:pt x="1124" y="334"/>
                </a:lnTo>
                <a:lnTo>
                  <a:pt x="1126" y="342"/>
                </a:lnTo>
                <a:lnTo>
                  <a:pt x="1126" y="350"/>
                </a:lnTo>
                <a:lnTo>
                  <a:pt x="1124" y="358"/>
                </a:lnTo>
                <a:lnTo>
                  <a:pt x="1122" y="364"/>
                </a:lnTo>
                <a:lnTo>
                  <a:pt x="1118" y="372"/>
                </a:lnTo>
                <a:lnTo>
                  <a:pt x="1118" y="372"/>
                </a:lnTo>
                <a:lnTo>
                  <a:pt x="1090" y="406"/>
                </a:lnTo>
                <a:lnTo>
                  <a:pt x="1058" y="448"/>
                </a:lnTo>
                <a:lnTo>
                  <a:pt x="1018" y="504"/>
                </a:lnTo>
                <a:lnTo>
                  <a:pt x="966" y="578"/>
                </a:lnTo>
                <a:lnTo>
                  <a:pt x="908" y="666"/>
                </a:lnTo>
                <a:lnTo>
                  <a:pt x="844" y="770"/>
                </a:lnTo>
                <a:lnTo>
                  <a:pt x="772" y="890"/>
                </a:lnTo>
                <a:lnTo>
                  <a:pt x="772" y="890"/>
                </a:lnTo>
                <a:lnTo>
                  <a:pt x="704" y="1012"/>
                </a:lnTo>
                <a:lnTo>
                  <a:pt x="646" y="1120"/>
                </a:lnTo>
                <a:lnTo>
                  <a:pt x="600" y="1214"/>
                </a:lnTo>
                <a:lnTo>
                  <a:pt x="560" y="1296"/>
                </a:lnTo>
                <a:lnTo>
                  <a:pt x="532" y="1360"/>
                </a:lnTo>
                <a:lnTo>
                  <a:pt x="512" y="1408"/>
                </a:lnTo>
                <a:lnTo>
                  <a:pt x="496" y="1448"/>
                </a:lnTo>
                <a:lnTo>
                  <a:pt x="496" y="1448"/>
                </a:lnTo>
                <a:lnTo>
                  <a:pt x="490" y="1460"/>
                </a:lnTo>
                <a:lnTo>
                  <a:pt x="480" y="1468"/>
                </a:lnTo>
                <a:lnTo>
                  <a:pt x="470" y="1472"/>
                </a:lnTo>
                <a:lnTo>
                  <a:pt x="458" y="1474"/>
                </a:lnTo>
                <a:lnTo>
                  <a:pt x="458" y="1474"/>
                </a:lnTo>
                <a:lnTo>
                  <a:pt x="450" y="1474"/>
                </a:lnTo>
                <a:lnTo>
                  <a:pt x="444" y="1472"/>
                </a:lnTo>
                <a:lnTo>
                  <a:pt x="444" y="1472"/>
                </a:lnTo>
                <a:lnTo>
                  <a:pt x="436" y="1468"/>
                </a:lnTo>
                <a:lnTo>
                  <a:pt x="430" y="1464"/>
                </a:lnTo>
                <a:lnTo>
                  <a:pt x="426" y="1458"/>
                </a:lnTo>
                <a:lnTo>
                  <a:pt x="422" y="1452"/>
                </a:lnTo>
                <a:lnTo>
                  <a:pt x="420" y="1444"/>
                </a:lnTo>
                <a:lnTo>
                  <a:pt x="418" y="1436"/>
                </a:lnTo>
                <a:lnTo>
                  <a:pt x="418" y="1428"/>
                </a:lnTo>
                <a:lnTo>
                  <a:pt x="420" y="1420"/>
                </a:lnTo>
                <a:lnTo>
                  <a:pt x="420" y="1420"/>
                </a:lnTo>
                <a:lnTo>
                  <a:pt x="438" y="1376"/>
                </a:lnTo>
                <a:lnTo>
                  <a:pt x="458" y="1328"/>
                </a:lnTo>
                <a:lnTo>
                  <a:pt x="488" y="1262"/>
                </a:lnTo>
                <a:lnTo>
                  <a:pt x="528" y="1180"/>
                </a:lnTo>
                <a:lnTo>
                  <a:pt x="576" y="1084"/>
                </a:lnTo>
                <a:lnTo>
                  <a:pt x="634" y="974"/>
                </a:lnTo>
                <a:lnTo>
                  <a:pt x="704" y="850"/>
                </a:lnTo>
                <a:lnTo>
                  <a:pt x="704" y="850"/>
                </a:lnTo>
                <a:lnTo>
                  <a:pt x="776" y="728"/>
                </a:lnTo>
                <a:lnTo>
                  <a:pt x="842" y="624"/>
                </a:lnTo>
                <a:lnTo>
                  <a:pt x="900" y="534"/>
                </a:lnTo>
                <a:lnTo>
                  <a:pt x="952" y="458"/>
                </a:lnTo>
                <a:lnTo>
                  <a:pt x="994" y="400"/>
                </a:lnTo>
                <a:lnTo>
                  <a:pt x="1026" y="358"/>
                </a:lnTo>
                <a:lnTo>
                  <a:pt x="1056" y="320"/>
                </a:lnTo>
                <a:lnTo>
                  <a:pt x="1056" y="320"/>
                </a:lnTo>
                <a:close/>
                <a:moveTo>
                  <a:pt x="802" y="298"/>
                </a:moveTo>
                <a:lnTo>
                  <a:pt x="802" y="298"/>
                </a:lnTo>
                <a:lnTo>
                  <a:pt x="818" y="238"/>
                </a:lnTo>
                <a:lnTo>
                  <a:pt x="826" y="214"/>
                </a:lnTo>
                <a:lnTo>
                  <a:pt x="832" y="194"/>
                </a:lnTo>
                <a:lnTo>
                  <a:pt x="840" y="178"/>
                </a:lnTo>
                <a:lnTo>
                  <a:pt x="850" y="164"/>
                </a:lnTo>
                <a:lnTo>
                  <a:pt x="860" y="154"/>
                </a:lnTo>
                <a:lnTo>
                  <a:pt x="870" y="144"/>
                </a:lnTo>
                <a:lnTo>
                  <a:pt x="870" y="144"/>
                </a:lnTo>
                <a:lnTo>
                  <a:pt x="884" y="138"/>
                </a:lnTo>
                <a:lnTo>
                  <a:pt x="896" y="134"/>
                </a:lnTo>
                <a:lnTo>
                  <a:pt x="908" y="132"/>
                </a:lnTo>
                <a:lnTo>
                  <a:pt x="920" y="132"/>
                </a:lnTo>
                <a:lnTo>
                  <a:pt x="932" y="134"/>
                </a:lnTo>
                <a:lnTo>
                  <a:pt x="942" y="138"/>
                </a:lnTo>
                <a:lnTo>
                  <a:pt x="952" y="142"/>
                </a:lnTo>
                <a:lnTo>
                  <a:pt x="960" y="148"/>
                </a:lnTo>
                <a:lnTo>
                  <a:pt x="960" y="148"/>
                </a:lnTo>
                <a:lnTo>
                  <a:pt x="972" y="160"/>
                </a:lnTo>
                <a:lnTo>
                  <a:pt x="978" y="168"/>
                </a:lnTo>
                <a:lnTo>
                  <a:pt x="984" y="178"/>
                </a:lnTo>
                <a:lnTo>
                  <a:pt x="988" y="190"/>
                </a:lnTo>
                <a:lnTo>
                  <a:pt x="990" y="204"/>
                </a:lnTo>
                <a:lnTo>
                  <a:pt x="988" y="220"/>
                </a:lnTo>
                <a:lnTo>
                  <a:pt x="984" y="238"/>
                </a:lnTo>
                <a:lnTo>
                  <a:pt x="984" y="238"/>
                </a:lnTo>
                <a:lnTo>
                  <a:pt x="924" y="306"/>
                </a:lnTo>
                <a:lnTo>
                  <a:pt x="854" y="396"/>
                </a:lnTo>
                <a:lnTo>
                  <a:pt x="816" y="448"/>
                </a:lnTo>
                <a:lnTo>
                  <a:pt x="774" y="504"/>
                </a:lnTo>
                <a:lnTo>
                  <a:pt x="732" y="566"/>
                </a:lnTo>
                <a:lnTo>
                  <a:pt x="688" y="634"/>
                </a:lnTo>
                <a:lnTo>
                  <a:pt x="688" y="634"/>
                </a:lnTo>
                <a:lnTo>
                  <a:pt x="710" y="580"/>
                </a:lnTo>
                <a:lnTo>
                  <a:pt x="730" y="530"/>
                </a:lnTo>
                <a:lnTo>
                  <a:pt x="746" y="484"/>
                </a:lnTo>
                <a:lnTo>
                  <a:pt x="760" y="440"/>
                </a:lnTo>
                <a:lnTo>
                  <a:pt x="784" y="364"/>
                </a:lnTo>
                <a:lnTo>
                  <a:pt x="802" y="298"/>
                </a:lnTo>
                <a:lnTo>
                  <a:pt x="802" y="298"/>
                </a:lnTo>
                <a:close/>
                <a:moveTo>
                  <a:pt x="332" y="1796"/>
                </a:moveTo>
                <a:lnTo>
                  <a:pt x="332" y="1796"/>
                </a:lnTo>
                <a:lnTo>
                  <a:pt x="304" y="1782"/>
                </a:lnTo>
                <a:lnTo>
                  <a:pt x="278" y="1770"/>
                </a:lnTo>
                <a:lnTo>
                  <a:pt x="254" y="1760"/>
                </a:lnTo>
                <a:lnTo>
                  <a:pt x="228" y="1752"/>
                </a:lnTo>
                <a:lnTo>
                  <a:pt x="256" y="1608"/>
                </a:lnTo>
                <a:lnTo>
                  <a:pt x="532" y="1768"/>
                </a:lnTo>
                <a:lnTo>
                  <a:pt x="422" y="1864"/>
                </a:lnTo>
                <a:lnTo>
                  <a:pt x="422" y="1864"/>
                </a:lnTo>
                <a:lnTo>
                  <a:pt x="402" y="1846"/>
                </a:lnTo>
                <a:lnTo>
                  <a:pt x="382" y="1828"/>
                </a:lnTo>
                <a:lnTo>
                  <a:pt x="358" y="1812"/>
                </a:lnTo>
                <a:lnTo>
                  <a:pt x="332" y="1796"/>
                </a:lnTo>
                <a:lnTo>
                  <a:pt x="332" y="1796"/>
                </a:lnTo>
                <a:close/>
                <a:moveTo>
                  <a:pt x="1416" y="244"/>
                </a:moveTo>
                <a:lnTo>
                  <a:pt x="1134" y="82"/>
                </a:lnTo>
                <a:lnTo>
                  <a:pt x="1134" y="82"/>
                </a:lnTo>
                <a:lnTo>
                  <a:pt x="1142" y="68"/>
                </a:lnTo>
                <a:lnTo>
                  <a:pt x="1152" y="56"/>
                </a:lnTo>
                <a:lnTo>
                  <a:pt x="1164" y="44"/>
                </a:lnTo>
                <a:lnTo>
                  <a:pt x="1176" y="34"/>
                </a:lnTo>
                <a:lnTo>
                  <a:pt x="1190" y="24"/>
                </a:lnTo>
                <a:lnTo>
                  <a:pt x="1202" y="18"/>
                </a:lnTo>
                <a:lnTo>
                  <a:pt x="1218" y="10"/>
                </a:lnTo>
                <a:lnTo>
                  <a:pt x="1232" y="6"/>
                </a:lnTo>
                <a:lnTo>
                  <a:pt x="1248" y="2"/>
                </a:lnTo>
                <a:lnTo>
                  <a:pt x="1262" y="0"/>
                </a:lnTo>
                <a:lnTo>
                  <a:pt x="1278" y="0"/>
                </a:lnTo>
                <a:lnTo>
                  <a:pt x="1294" y="2"/>
                </a:lnTo>
                <a:lnTo>
                  <a:pt x="1310" y="4"/>
                </a:lnTo>
                <a:lnTo>
                  <a:pt x="1326" y="8"/>
                </a:lnTo>
                <a:lnTo>
                  <a:pt x="1340" y="14"/>
                </a:lnTo>
                <a:lnTo>
                  <a:pt x="1356" y="22"/>
                </a:lnTo>
                <a:lnTo>
                  <a:pt x="1356" y="22"/>
                </a:lnTo>
                <a:lnTo>
                  <a:pt x="1370" y="32"/>
                </a:lnTo>
                <a:lnTo>
                  <a:pt x="1382" y="42"/>
                </a:lnTo>
                <a:lnTo>
                  <a:pt x="1394" y="52"/>
                </a:lnTo>
                <a:lnTo>
                  <a:pt x="1404" y="66"/>
                </a:lnTo>
                <a:lnTo>
                  <a:pt x="1414" y="78"/>
                </a:lnTo>
                <a:lnTo>
                  <a:pt x="1420" y="92"/>
                </a:lnTo>
                <a:lnTo>
                  <a:pt x="1426" y="106"/>
                </a:lnTo>
                <a:lnTo>
                  <a:pt x="1432" y="122"/>
                </a:lnTo>
                <a:lnTo>
                  <a:pt x="1436" y="136"/>
                </a:lnTo>
                <a:lnTo>
                  <a:pt x="1436" y="152"/>
                </a:lnTo>
                <a:lnTo>
                  <a:pt x="1438" y="168"/>
                </a:lnTo>
                <a:lnTo>
                  <a:pt x="1436" y="184"/>
                </a:lnTo>
                <a:lnTo>
                  <a:pt x="1434" y="200"/>
                </a:lnTo>
                <a:lnTo>
                  <a:pt x="1428" y="214"/>
                </a:lnTo>
                <a:lnTo>
                  <a:pt x="1424" y="230"/>
                </a:lnTo>
                <a:lnTo>
                  <a:pt x="1416" y="244"/>
                </a:lnTo>
                <a:lnTo>
                  <a:pt x="1416" y="244"/>
                </a:lnTo>
                <a:close/>
                <a:moveTo>
                  <a:pt x="2236" y="1414"/>
                </a:moveTo>
                <a:lnTo>
                  <a:pt x="2236" y="1414"/>
                </a:lnTo>
                <a:lnTo>
                  <a:pt x="2234" y="1428"/>
                </a:lnTo>
                <a:lnTo>
                  <a:pt x="2230" y="1440"/>
                </a:lnTo>
                <a:lnTo>
                  <a:pt x="2224" y="1452"/>
                </a:lnTo>
                <a:lnTo>
                  <a:pt x="2216" y="1462"/>
                </a:lnTo>
                <a:lnTo>
                  <a:pt x="2206" y="1470"/>
                </a:lnTo>
                <a:lnTo>
                  <a:pt x="2194" y="1476"/>
                </a:lnTo>
                <a:lnTo>
                  <a:pt x="2182" y="1480"/>
                </a:lnTo>
                <a:lnTo>
                  <a:pt x="2168" y="1482"/>
                </a:lnTo>
                <a:lnTo>
                  <a:pt x="2168" y="1482"/>
                </a:lnTo>
                <a:lnTo>
                  <a:pt x="2054" y="1482"/>
                </a:lnTo>
                <a:lnTo>
                  <a:pt x="1948" y="1486"/>
                </a:lnTo>
                <a:lnTo>
                  <a:pt x="1848" y="1494"/>
                </a:lnTo>
                <a:lnTo>
                  <a:pt x="1758" y="1504"/>
                </a:lnTo>
                <a:lnTo>
                  <a:pt x="1674" y="1514"/>
                </a:lnTo>
                <a:lnTo>
                  <a:pt x="1598" y="1528"/>
                </a:lnTo>
                <a:lnTo>
                  <a:pt x="1530" y="1544"/>
                </a:lnTo>
                <a:lnTo>
                  <a:pt x="1470" y="1562"/>
                </a:lnTo>
                <a:lnTo>
                  <a:pt x="1416" y="1580"/>
                </a:lnTo>
                <a:lnTo>
                  <a:pt x="1372" y="1600"/>
                </a:lnTo>
                <a:lnTo>
                  <a:pt x="1332" y="1620"/>
                </a:lnTo>
                <a:lnTo>
                  <a:pt x="1302" y="1642"/>
                </a:lnTo>
                <a:lnTo>
                  <a:pt x="1288" y="1652"/>
                </a:lnTo>
                <a:lnTo>
                  <a:pt x="1278" y="1664"/>
                </a:lnTo>
                <a:lnTo>
                  <a:pt x="1268" y="1676"/>
                </a:lnTo>
                <a:lnTo>
                  <a:pt x="1260" y="1686"/>
                </a:lnTo>
                <a:lnTo>
                  <a:pt x="1254" y="1698"/>
                </a:lnTo>
                <a:lnTo>
                  <a:pt x="1250" y="1710"/>
                </a:lnTo>
                <a:lnTo>
                  <a:pt x="1248" y="1720"/>
                </a:lnTo>
                <a:lnTo>
                  <a:pt x="1246" y="1732"/>
                </a:lnTo>
                <a:lnTo>
                  <a:pt x="1246" y="1732"/>
                </a:lnTo>
                <a:lnTo>
                  <a:pt x="1248" y="1750"/>
                </a:lnTo>
                <a:lnTo>
                  <a:pt x="1254" y="1766"/>
                </a:lnTo>
                <a:lnTo>
                  <a:pt x="1262" y="1782"/>
                </a:lnTo>
                <a:lnTo>
                  <a:pt x="1274" y="1796"/>
                </a:lnTo>
                <a:lnTo>
                  <a:pt x="1290" y="1810"/>
                </a:lnTo>
                <a:lnTo>
                  <a:pt x="1308" y="1824"/>
                </a:lnTo>
                <a:lnTo>
                  <a:pt x="1354" y="1856"/>
                </a:lnTo>
                <a:lnTo>
                  <a:pt x="1354" y="1856"/>
                </a:lnTo>
                <a:lnTo>
                  <a:pt x="1382" y="1876"/>
                </a:lnTo>
                <a:lnTo>
                  <a:pt x="1412" y="1896"/>
                </a:lnTo>
                <a:lnTo>
                  <a:pt x="1442" y="1920"/>
                </a:lnTo>
                <a:lnTo>
                  <a:pt x="1468" y="1948"/>
                </a:lnTo>
                <a:lnTo>
                  <a:pt x="1480" y="1962"/>
                </a:lnTo>
                <a:lnTo>
                  <a:pt x="1490" y="1978"/>
                </a:lnTo>
                <a:lnTo>
                  <a:pt x="1500" y="1994"/>
                </a:lnTo>
                <a:lnTo>
                  <a:pt x="1508" y="2014"/>
                </a:lnTo>
                <a:lnTo>
                  <a:pt x="1516" y="2032"/>
                </a:lnTo>
                <a:lnTo>
                  <a:pt x="1520" y="2054"/>
                </a:lnTo>
                <a:lnTo>
                  <a:pt x="1524" y="2076"/>
                </a:lnTo>
                <a:lnTo>
                  <a:pt x="1524" y="2100"/>
                </a:lnTo>
                <a:lnTo>
                  <a:pt x="1524" y="2100"/>
                </a:lnTo>
                <a:lnTo>
                  <a:pt x="1524" y="2116"/>
                </a:lnTo>
                <a:lnTo>
                  <a:pt x="1522" y="2134"/>
                </a:lnTo>
                <a:lnTo>
                  <a:pt x="1518" y="2150"/>
                </a:lnTo>
                <a:lnTo>
                  <a:pt x="1512" y="2168"/>
                </a:lnTo>
                <a:lnTo>
                  <a:pt x="1506" y="2184"/>
                </a:lnTo>
                <a:lnTo>
                  <a:pt x="1498" y="2200"/>
                </a:lnTo>
                <a:lnTo>
                  <a:pt x="1488" y="2214"/>
                </a:lnTo>
                <a:lnTo>
                  <a:pt x="1478" y="2230"/>
                </a:lnTo>
                <a:lnTo>
                  <a:pt x="1466" y="2244"/>
                </a:lnTo>
                <a:lnTo>
                  <a:pt x="1452" y="2258"/>
                </a:lnTo>
                <a:lnTo>
                  <a:pt x="1436" y="2272"/>
                </a:lnTo>
                <a:lnTo>
                  <a:pt x="1420" y="2286"/>
                </a:lnTo>
                <a:lnTo>
                  <a:pt x="1382" y="2312"/>
                </a:lnTo>
                <a:lnTo>
                  <a:pt x="1338" y="2336"/>
                </a:lnTo>
                <a:lnTo>
                  <a:pt x="1288" y="2358"/>
                </a:lnTo>
                <a:lnTo>
                  <a:pt x="1232" y="2380"/>
                </a:lnTo>
                <a:lnTo>
                  <a:pt x="1170" y="2400"/>
                </a:lnTo>
                <a:lnTo>
                  <a:pt x="1102" y="2418"/>
                </a:lnTo>
                <a:lnTo>
                  <a:pt x="1028" y="2436"/>
                </a:lnTo>
                <a:lnTo>
                  <a:pt x="948" y="2452"/>
                </a:lnTo>
                <a:lnTo>
                  <a:pt x="862" y="2466"/>
                </a:lnTo>
                <a:lnTo>
                  <a:pt x="770" y="2478"/>
                </a:lnTo>
                <a:lnTo>
                  <a:pt x="770" y="2478"/>
                </a:lnTo>
                <a:lnTo>
                  <a:pt x="640" y="2494"/>
                </a:lnTo>
                <a:lnTo>
                  <a:pt x="516" y="2504"/>
                </a:lnTo>
                <a:lnTo>
                  <a:pt x="398" y="2512"/>
                </a:lnTo>
                <a:lnTo>
                  <a:pt x="292" y="2518"/>
                </a:lnTo>
                <a:lnTo>
                  <a:pt x="134" y="2522"/>
                </a:lnTo>
                <a:lnTo>
                  <a:pt x="66" y="2524"/>
                </a:lnTo>
                <a:lnTo>
                  <a:pt x="66" y="2524"/>
                </a:lnTo>
                <a:lnTo>
                  <a:pt x="52" y="2522"/>
                </a:lnTo>
                <a:lnTo>
                  <a:pt x="40" y="2518"/>
                </a:lnTo>
                <a:lnTo>
                  <a:pt x="28" y="2512"/>
                </a:lnTo>
                <a:lnTo>
                  <a:pt x="18" y="2504"/>
                </a:lnTo>
                <a:lnTo>
                  <a:pt x="10" y="2494"/>
                </a:lnTo>
                <a:lnTo>
                  <a:pt x="4" y="2484"/>
                </a:lnTo>
                <a:lnTo>
                  <a:pt x="0" y="2470"/>
                </a:lnTo>
                <a:lnTo>
                  <a:pt x="0" y="2458"/>
                </a:lnTo>
                <a:lnTo>
                  <a:pt x="0" y="2458"/>
                </a:lnTo>
                <a:lnTo>
                  <a:pt x="0" y="2444"/>
                </a:lnTo>
                <a:lnTo>
                  <a:pt x="4" y="2432"/>
                </a:lnTo>
                <a:lnTo>
                  <a:pt x="10" y="2420"/>
                </a:lnTo>
                <a:lnTo>
                  <a:pt x="18" y="2410"/>
                </a:lnTo>
                <a:lnTo>
                  <a:pt x="28" y="2402"/>
                </a:lnTo>
                <a:lnTo>
                  <a:pt x="40" y="2396"/>
                </a:lnTo>
                <a:lnTo>
                  <a:pt x="52" y="2392"/>
                </a:lnTo>
                <a:lnTo>
                  <a:pt x="66" y="2390"/>
                </a:lnTo>
                <a:lnTo>
                  <a:pt x="66" y="2390"/>
                </a:lnTo>
                <a:lnTo>
                  <a:pt x="216" y="2388"/>
                </a:lnTo>
                <a:lnTo>
                  <a:pt x="358" y="2384"/>
                </a:lnTo>
                <a:lnTo>
                  <a:pt x="492" y="2376"/>
                </a:lnTo>
                <a:lnTo>
                  <a:pt x="618" y="2364"/>
                </a:lnTo>
                <a:lnTo>
                  <a:pt x="736" y="2352"/>
                </a:lnTo>
                <a:lnTo>
                  <a:pt x="846" y="2336"/>
                </a:lnTo>
                <a:lnTo>
                  <a:pt x="946" y="2318"/>
                </a:lnTo>
                <a:lnTo>
                  <a:pt x="1036" y="2298"/>
                </a:lnTo>
                <a:lnTo>
                  <a:pt x="1116" y="2276"/>
                </a:lnTo>
                <a:lnTo>
                  <a:pt x="1188" y="2252"/>
                </a:lnTo>
                <a:lnTo>
                  <a:pt x="1248" y="2228"/>
                </a:lnTo>
                <a:lnTo>
                  <a:pt x="1276" y="2216"/>
                </a:lnTo>
                <a:lnTo>
                  <a:pt x="1300" y="2204"/>
                </a:lnTo>
                <a:lnTo>
                  <a:pt x="1320" y="2192"/>
                </a:lnTo>
                <a:lnTo>
                  <a:pt x="1340" y="2178"/>
                </a:lnTo>
                <a:lnTo>
                  <a:pt x="1356" y="2166"/>
                </a:lnTo>
                <a:lnTo>
                  <a:pt x="1368" y="2152"/>
                </a:lnTo>
                <a:lnTo>
                  <a:pt x="1378" y="2138"/>
                </a:lnTo>
                <a:lnTo>
                  <a:pt x="1386" y="2126"/>
                </a:lnTo>
                <a:lnTo>
                  <a:pt x="1390" y="2112"/>
                </a:lnTo>
                <a:lnTo>
                  <a:pt x="1392" y="2100"/>
                </a:lnTo>
                <a:lnTo>
                  <a:pt x="1392" y="2100"/>
                </a:lnTo>
                <a:lnTo>
                  <a:pt x="1390" y="2080"/>
                </a:lnTo>
                <a:lnTo>
                  <a:pt x="1384" y="2062"/>
                </a:lnTo>
                <a:lnTo>
                  <a:pt x="1374" y="2044"/>
                </a:lnTo>
                <a:lnTo>
                  <a:pt x="1362" y="2030"/>
                </a:lnTo>
                <a:lnTo>
                  <a:pt x="1346" y="2014"/>
                </a:lnTo>
                <a:lnTo>
                  <a:pt x="1328" y="2000"/>
                </a:lnTo>
                <a:lnTo>
                  <a:pt x="1280" y="1968"/>
                </a:lnTo>
                <a:lnTo>
                  <a:pt x="1280" y="1968"/>
                </a:lnTo>
                <a:lnTo>
                  <a:pt x="1252" y="1948"/>
                </a:lnTo>
                <a:lnTo>
                  <a:pt x="1222" y="1928"/>
                </a:lnTo>
                <a:lnTo>
                  <a:pt x="1194" y="1904"/>
                </a:lnTo>
                <a:lnTo>
                  <a:pt x="1168" y="1878"/>
                </a:lnTo>
                <a:lnTo>
                  <a:pt x="1158" y="1864"/>
                </a:lnTo>
                <a:lnTo>
                  <a:pt x="1146" y="1848"/>
                </a:lnTo>
                <a:lnTo>
                  <a:pt x="1138" y="1832"/>
                </a:lnTo>
                <a:lnTo>
                  <a:pt x="1130" y="1814"/>
                </a:lnTo>
                <a:lnTo>
                  <a:pt x="1122" y="1796"/>
                </a:lnTo>
                <a:lnTo>
                  <a:pt x="1118" y="1776"/>
                </a:lnTo>
                <a:lnTo>
                  <a:pt x="1114" y="1754"/>
                </a:lnTo>
                <a:lnTo>
                  <a:pt x="1114" y="1732"/>
                </a:lnTo>
                <a:lnTo>
                  <a:pt x="1114" y="1732"/>
                </a:lnTo>
                <a:lnTo>
                  <a:pt x="1116" y="1700"/>
                </a:lnTo>
                <a:lnTo>
                  <a:pt x="1122" y="1670"/>
                </a:lnTo>
                <a:lnTo>
                  <a:pt x="1132" y="1642"/>
                </a:lnTo>
                <a:lnTo>
                  <a:pt x="1146" y="1616"/>
                </a:lnTo>
                <a:lnTo>
                  <a:pt x="1164" y="1592"/>
                </a:lnTo>
                <a:lnTo>
                  <a:pt x="1184" y="1568"/>
                </a:lnTo>
                <a:lnTo>
                  <a:pt x="1208" y="1546"/>
                </a:lnTo>
                <a:lnTo>
                  <a:pt x="1234" y="1526"/>
                </a:lnTo>
                <a:lnTo>
                  <a:pt x="1262" y="1506"/>
                </a:lnTo>
                <a:lnTo>
                  <a:pt x="1294" y="1490"/>
                </a:lnTo>
                <a:lnTo>
                  <a:pt x="1328" y="1474"/>
                </a:lnTo>
                <a:lnTo>
                  <a:pt x="1364" y="1458"/>
                </a:lnTo>
                <a:lnTo>
                  <a:pt x="1402" y="1444"/>
                </a:lnTo>
                <a:lnTo>
                  <a:pt x="1440" y="1432"/>
                </a:lnTo>
                <a:lnTo>
                  <a:pt x="1480" y="1420"/>
                </a:lnTo>
                <a:lnTo>
                  <a:pt x="1522" y="1410"/>
                </a:lnTo>
                <a:lnTo>
                  <a:pt x="1608" y="1392"/>
                </a:lnTo>
                <a:lnTo>
                  <a:pt x="1696" y="1378"/>
                </a:lnTo>
                <a:lnTo>
                  <a:pt x="1784" y="1368"/>
                </a:lnTo>
                <a:lnTo>
                  <a:pt x="1870" y="1360"/>
                </a:lnTo>
                <a:lnTo>
                  <a:pt x="1954" y="1354"/>
                </a:lnTo>
                <a:lnTo>
                  <a:pt x="2032" y="1350"/>
                </a:lnTo>
                <a:lnTo>
                  <a:pt x="2104" y="1348"/>
                </a:lnTo>
                <a:lnTo>
                  <a:pt x="2168" y="1348"/>
                </a:lnTo>
                <a:lnTo>
                  <a:pt x="2168" y="1348"/>
                </a:lnTo>
                <a:lnTo>
                  <a:pt x="2182" y="1350"/>
                </a:lnTo>
                <a:lnTo>
                  <a:pt x="2194" y="1354"/>
                </a:lnTo>
                <a:lnTo>
                  <a:pt x="2206" y="1360"/>
                </a:lnTo>
                <a:lnTo>
                  <a:pt x="2216" y="1368"/>
                </a:lnTo>
                <a:lnTo>
                  <a:pt x="2224" y="1378"/>
                </a:lnTo>
                <a:lnTo>
                  <a:pt x="2230" y="1388"/>
                </a:lnTo>
                <a:lnTo>
                  <a:pt x="2234" y="1402"/>
                </a:lnTo>
                <a:lnTo>
                  <a:pt x="2236" y="1414"/>
                </a:lnTo>
                <a:lnTo>
                  <a:pt x="2236" y="1414"/>
                </a:lnTo>
                <a:close/>
                <a:moveTo>
                  <a:pt x="460" y="2028"/>
                </a:moveTo>
                <a:lnTo>
                  <a:pt x="66" y="2256"/>
                </a:lnTo>
                <a:lnTo>
                  <a:pt x="66" y="1800"/>
                </a:lnTo>
                <a:lnTo>
                  <a:pt x="66" y="1800"/>
                </a:lnTo>
                <a:lnTo>
                  <a:pt x="82" y="1798"/>
                </a:lnTo>
                <a:lnTo>
                  <a:pt x="102" y="1796"/>
                </a:lnTo>
                <a:lnTo>
                  <a:pt x="124" y="1794"/>
                </a:lnTo>
                <a:lnTo>
                  <a:pt x="150" y="1796"/>
                </a:lnTo>
                <a:lnTo>
                  <a:pt x="176" y="1800"/>
                </a:lnTo>
                <a:lnTo>
                  <a:pt x="204" y="1808"/>
                </a:lnTo>
                <a:lnTo>
                  <a:pt x="234" y="1816"/>
                </a:lnTo>
                <a:lnTo>
                  <a:pt x="266" y="1830"/>
                </a:lnTo>
                <a:lnTo>
                  <a:pt x="158" y="2018"/>
                </a:lnTo>
                <a:lnTo>
                  <a:pt x="158" y="2018"/>
                </a:lnTo>
                <a:lnTo>
                  <a:pt x="154" y="2026"/>
                </a:lnTo>
                <a:lnTo>
                  <a:pt x="152" y="2032"/>
                </a:lnTo>
                <a:lnTo>
                  <a:pt x="152" y="2040"/>
                </a:lnTo>
                <a:lnTo>
                  <a:pt x="154" y="2048"/>
                </a:lnTo>
                <a:lnTo>
                  <a:pt x="156" y="2056"/>
                </a:lnTo>
                <a:lnTo>
                  <a:pt x="160" y="2062"/>
                </a:lnTo>
                <a:lnTo>
                  <a:pt x="166" y="2068"/>
                </a:lnTo>
                <a:lnTo>
                  <a:pt x="172" y="2072"/>
                </a:lnTo>
                <a:lnTo>
                  <a:pt x="172" y="2072"/>
                </a:lnTo>
                <a:lnTo>
                  <a:pt x="182" y="2076"/>
                </a:lnTo>
                <a:lnTo>
                  <a:pt x="192" y="2078"/>
                </a:lnTo>
                <a:lnTo>
                  <a:pt x="192" y="2078"/>
                </a:lnTo>
                <a:lnTo>
                  <a:pt x="202" y="2076"/>
                </a:lnTo>
                <a:lnTo>
                  <a:pt x="212" y="2072"/>
                </a:lnTo>
                <a:lnTo>
                  <a:pt x="220" y="2066"/>
                </a:lnTo>
                <a:lnTo>
                  <a:pt x="226" y="2058"/>
                </a:lnTo>
                <a:lnTo>
                  <a:pt x="336" y="1870"/>
                </a:lnTo>
                <a:lnTo>
                  <a:pt x="336" y="1870"/>
                </a:lnTo>
                <a:lnTo>
                  <a:pt x="362" y="1890"/>
                </a:lnTo>
                <a:lnTo>
                  <a:pt x="386" y="1912"/>
                </a:lnTo>
                <a:lnTo>
                  <a:pt x="406" y="1932"/>
                </a:lnTo>
                <a:lnTo>
                  <a:pt x="422" y="1954"/>
                </a:lnTo>
                <a:lnTo>
                  <a:pt x="436" y="1974"/>
                </a:lnTo>
                <a:lnTo>
                  <a:pt x="448" y="1994"/>
                </a:lnTo>
                <a:lnTo>
                  <a:pt x="456" y="2012"/>
                </a:lnTo>
                <a:lnTo>
                  <a:pt x="460" y="2028"/>
                </a:lnTo>
                <a:lnTo>
                  <a:pt x="460" y="2028"/>
                </a:lnTo>
                <a:close/>
              </a:path>
            </a:pathLst>
          </a:custGeom>
          <a:solidFill>
            <a:schemeClr val="tx2"/>
          </a:solidFill>
          <a:ln>
            <a:noFill/>
          </a:ln>
          <a:extLst/>
        </p:spPr>
        <p:txBody>
          <a:bodyPr vert="horz" wrap="square" lIns="62185" tIns="31093" rIns="62185" bIns="31093" numCol="1" anchor="t" anchorCtr="0" compatLnSpc="1">
            <a:prstTxWarp prst="textNoShape">
              <a:avLst/>
            </a:prstTxWarp>
          </a:bodyPr>
          <a:lstStyle/>
          <a:p>
            <a:endParaRPr lang="en-GB" sz="1224"/>
          </a:p>
        </p:txBody>
      </p:sp>
      <p:sp>
        <p:nvSpPr>
          <p:cNvPr id="26" name="Rectangle 25"/>
          <p:cNvSpPr/>
          <p:nvPr/>
        </p:nvSpPr>
        <p:spPr>
          <a:xfrm>
            <a:off x="3363978" y="1528248"/>
            <a:ext cx="3243240" cy="338554"/>
          </a:xfrm>
          <a:prstGeom prst="rect">
            <a:avLst/>
          </a:prstGeom>
        </p:spPr>
        <p:txBody>
          <a:bodyPr wrap="square">
            <a:spAutoFit/>
          </a:bodyPr>
          <a:lstStyle/>
          <a:p>
            <a:r>
              <a:rPr lang="en-IN" sz="800" dirty="0">
                <a:solidFill>
                  <a:schemeClr val="bg1"/>
                </a:solidFill>
              </a:rPr>
              <a:t>Invoice-level inward supply information, rate-wise, pertaining to the tax period reported by supplier </a:t>
            </a:r>
            <a:r>
              <a:rPr lang="en-GB" sz="800" dirty="0">
                <a:solidFill>
                  <a:schemeClr val="bg1"/>
                </a:solidFill>
              </a:rPr>
              <a:t>in GSTR-1 will be auto-populated in GSTR-2A</a:t>
            </a:r>
          </a:p>
        </p:txBody>
      </p:sp>
      <p:sp>
        <p:nvSpPr>
          <p:cNvPr id="28" name="Title 1"/>
          <p:cNvSpPr txBox="1">
            <a:spLocks/>
          </p:cNvSpPr>
          <p:nvPr/>
        </p:nvSpPr>
        <p:spPr>
          <a:xfrm>
            <a:off x="381000" y="22700"/>
            <a:ext cx="8229600" cy="606392"/>
          </a:xfrm>
          <a:prstGeom prst="rect">
            <a:avLst/>
          </a:prstGeom>
        </p:spPr>
        <p:txBody>
          <a:bodyPr vert="horz" lIns="91440" tIns="45720" rIns="91440" bIns="45720" rtlCol="0" anchor="ctr">
            <a:normAutofit fontScale="97500"/>
          </a:bodyPr>
          <a:lstStyle>
            <a:lvl1pPr algn="l" defTabSz="342900" rtl="0" eaLnBrk="1" latinLnBrk="0" hangingPunct="1">
              <a:spcBef>
                <a:spcPct val="0"/>
              </a:spcBef>
              <a:buNone/>
              <a:defRPr sz="2400" kern="1200">
                <a:solidFill>
                  <a:srgbClr val="FFFFFF"/>
                </a:solidFill>
                <a:latin typeface="+mj-lt"/>
                <a:ea typeface="+mj-ea"/>
                <a:cs typeface="+mj-cs"/>
              </a:defRPr>
            </a:lvl1pPr>
          </a:lstStyle>
          <a:p>
            <a:r>
              <a:rPr lang="en-US" sz="2500" b="1" dirty="0">
                <a:solidFill>
                  <a:schemeClr val="bg1"/>
                </a:solidFill>
                <a:ea typeface="+mn-ea"/>
                <a:cs typeface="Arial" pitchFamily="34" charset="0"/>
              </a:rPr>
              <a:t>Details</a:t>
            </a:r>
            <a:r>
              <a:rPr lang="en-US" b="1" dirty="0" smtClean="0">
                <a:solidFill>
                  <a:schemeClr val="bg1"/>
                </a:solidFill>
                <a:ea typeface="+mn-ea"/>
                <a:cs typeface="Arial" pitchFamily="34" charset="0"/>
              </a:rPr>
              <a:t> </a:t>
            </a:r>
            <a:r>
              <a:rPr lang="en-US" sz="2500" b="1" dirty="0">
                <a:solidFill>
                  <a:schemeClr val="bg1"/>
                </a:solidFill>
                <a:ea typeface="+mn-ea"/>
                <a:cs typeface="Arial" pitchFamily="34" charset="0"/>
              </a:rPr>
              <a:t>of</a:t>
            </a:r>
            <a:r>
              <a:rPr lang="en-US" b="1" dirty="0" smtClean="0">
                <a:solidFill>
                  <a:schemeClr val="bg1"/>
                </a:solidFill>
                <a:ea typeface="+mn-ea"/>
                <a:cs typeface="Arial" pitchFamily="34" charset="0"/>
              </a:rPr>
              <a:t> </a:t>
            </a:r>
            <a:r>
              <a:rPr lang="en-US" sz="2500" b="1" dirty="0">
                <a:solidFill>
                  <a:schemeClr val="bg1"/>
                </a:solidFill>
                <a:ea typeface="+mn-ea"/>
                <a:cs typeface="Arial" pitchFamily="34" charset="0"/>
              </a:rPr>
              <a:t>different</a:t>
            </a:r>
            <a:r>
              <a:rPr lang="en-US" b="1" dirty="0" smtClean="0">
                <a:solidFill>
                  <a:schemeClr val="bg1"/>
                </a:solidFill>
                <a:ea typeface="+mn-ea"/>
                <a:cs typeface="Arial" pitchFamily="34" charset="0"/>
              </a:rPr>
              <a:t> </a:t>
            </a:r>
            <a:r>
              <a:rPr lang="en-US" sz="2500" b="1" dirty="0">
                <a:solidFill>
                  <a:schemeClr val="bg1"/>
                </a:solidFill>
                <a:ea typeface="+mn-ea"/>
                <a:cs typeface="Arial" pitchFamily="34" charset="0"/>
              </a:rPr>
              <a:t>returns</a:t>
            </a:r>
          </a:p>
        </p:txBody>
      </p:sp>
      <p:grpSp>
        <p:nvGrpSpPr>
          <p:cNvPr id="29" name="Group 28"/>
          <p:cNvGrpSpPr/>
          <p:nvPr/>
        </p:nvGrpSpPr>
        <p:grpSpPr>
          <a:xfrm>
            <a:off x="1287112" y="3510258"/>
            <a:ext cx="6152600" cy="636614"/>
            <a:chOff x="1287112" y="3485911"/>
            <a:chExt cx="6152600" cy="636614"/>
          </a:xfrm>
        </p:grpSpPr>
        <p:sp>
          <p:nvSpPr>
            <p:cNvPr id="30" name="Flowchart: Manual Input 2"/>
            <p:cNvSpPr/>
            <p:nvPr/>
          </p:nvSpPr>
          <p:spPr bwMode="ltGray">
            <a:xfrm rot="5400000">
              <a:off x="2629426" y="3344809"/>
              <a:ext cx="538672" cy="9304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chemeClr val="bg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31" name="Flowchart: Manual Input 35"/>
            <p:cNvSpPr/>
            <p:nvPr/>
          </p:nvSpPr>
          <p:spPr bwMode="ltGray">
            <a:xfrm rot="16200000">
              <a:off x="4887658" y="1570471"/>
              <a:ext cx="636613" cy="44674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rgbClr val="CC17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32" name="Rectangle 31"/>
            <p:cNvSpPr/>
            <p:nvPr/>
          </p:nvSpPr>
          <p:spPr>
            <a:xfrm>
              <a:off x="3363978" y="3564037"/>
              <a:ext cx="3243240" cy="461665"/>
            </a:xfrm>
            <a:prstGeom prst="rect">
              <a:avLst/>
            </a:prstGeom>
          </p:spPr>
          <p:txBody>
            <a:bodyPr wrap="square">
              <a:spAutoFit/>
            </a:bodyPr>
            <a:lstStyle/>
            <a:p>
              <a:pPr lvl="0"/>
              <a:r>
                <a:rPr lang="en-US" sz="800" dirty="0">
                  <a:solidFill>
                    <a:schemeClr val="bg1"/>
                  </a:solidFill>
                </a:rPr>
                <a:t>It is a monthly return form where only adjustment entries and challan information will be entered. Rest information is auto populated from purchase and sales register</a:t>
              </a:r>
            </a:p>
          </p:txBody>
        </p:sp>
        <p:sp>
          <p:nvSpPr>
            <p:cNvPr id="33" name="Rectangle 32"/>
            <p:cNvSpPr/>
            <p:nvPr/>
          </p:nvSpPr>
          <p:spPr>
            <a:xfrm>
              <a:off x="1287112" y="3485911"/>
              <a:ext cx="1924354" cy="594778"/>
            </a:xfrm>
            <a:prstGeom prst="rect">
              <a:avLst/>
            </a:prstGeom>
          </p:spPr>
          <p:txBody>
            <a:bodyPr wrap="square">
              <a:spAutoFit/>
            </a:bodyPr>
            <a:lstStyle/>
            <a:p>
              <a:r>
                <a:rPr lang="en-GB" sz="3265" b="1" dirty="0">
                  <a:solidFill>
                    <a:srgbClr val="CC1726"/>
                  </a:solidFill>
                </a:rPr>
                <a:t>GSTR 3</a:t>
              </a:r>
              <a:endParaRPr lang="en-GB" sz="3265" dirty="0">
                <a:solidFill>
                  <a:srgbClr val="CC1726"/>
                </a:solidFill>
              </a:endParaRPr>
            </a:p>
          </p:txBody>
        </p:sp>
        <p:sp>
          <p:nvSpPr>
            <p:cNvPr id="34" name="Oval 33"/>
            <p:cNvSpPr/>
            <p:nvPr/>
          </p:nvSpPr>
          <p:spPr bwMode="ltGray">
            <a:xfrm>
              <a:off x="6917955" y="3596417"/>
              <a:ext cx="415602" cy="415602"/>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grpSp>
      <p:grpSp>
        <p:nvGrpSpPr>
          <p:cNvPr id="36" name="Group 35"/>
          <p:cNvGrpSpPr/>
          <p:nvPr/>
        </p:nvGrpSpPr>
        <p:grpSpPr>
          <a:xfrm>
            <a:off x="1304408" y="4259723"/>
            <a:ext cx="6152600" cy="636614"/>
            <a:chOff x="1287112" y="3485911"/>
            <a:chExt cx="6152600" cy="636614"/>
          </a:xfrm>
        </p:grpSpPr>
        <p:sp>
          <p:nvSpPr>
            <p:cNvPr id="37" name="Flowchart: Manual Input 2"/>
            <p:cNvSpPr/>
            <p:nvPr/>
          </p:nvSpPr>
          <p:spPr bwMode="ltGray">
            <a:xfrm rot="5400000">
              <a:off x="2629426" y="3344809"/>
              <a:ext cx="538672" cy="9304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chemeClr val="bg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38" name="Flowchart: Manual Input 35"/>
            <p:cNvSpPr/>
            <p:nvPr/>
          </p:nvSpPr>
          <p:spPr bwMode="ltGray">
            <a:xfrm rot="16200000">
              <a:off x="4887658" y="1570471"/>
              <a:ext cx="636613" cy="44674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rgbClr val="7F7F7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39" name="Rectangle 38"/>
            <p:cNvSpPr/>
            <p:nvPr/>
          </p:nvSpPr>
          <p:spPr>
            <a:xfrm>
              <a:off x="3363978" y="3602949"/>
              <a:ext cx="3243240" cy="338554"/>
            </a:xfrm>
            <a:prstGeom prst="rect">
              <a:avLst/>
            </a:prstGeom>
          </p:spPr>
          <p:txBody>
            <a:bodyPr wrap="square">
              <a:spAutoFit/>
            </a:bodyPr>
            <a:lstStyle/>
            <a:p>
              <a:pPr lvl="0"/>
              <a:r>
                <a:rPr lang="en-US" sz="800" dirty="0">
                  <a:solidFill>
                    <a:schemeClr val="bg1"/>
                  </a:solidFill>
                </a:rPr>
                <a:t>It </a:t>
              </a:r>
              <a:r>
                <a:rPr lang="en-US" sz="800" dirty="0" smtClean="0">
                  <a:solidFill>
                    <a:schemeClr val="bg1"/>
                  </a:solidFill>
                </a:rPr>
                <a:t>is a quarterly return for registered persons who have opted for composition levy</a:t>
              </a:r>
              <a:endParaRPr lang="en-US" sz="800" dirty="0">
                <a:solidFill>
                  <a:schemeClr val="bg1"/>
                </a:solidFill>
              </a:endParaRPr>
            </a:p>
          </p:txBody>
        </p:sp>
        <p:sp>
          <p:nvSpPr>
            <p:cNvPr id="40" name="Rectangle 39"/>
            <p:cNvSpPr/>
            <p:nvPr/>
          </p:nvSpPr>
          <p:spPr>
            <a:xfrm>
              <a:off x="1287112" y="3485911"/>
              <a:ext cx="1924354" cy="594778"/>
            </a:xfrm>
            <a:prstGeom prst="rect">
              <a:avLst/>
            </a:prstGeom>
          </p:spPr>
          <p:txBody>
            <a:bodyPr wrap="square">
              <a:spAutoFit/>
            </a:bodyPr>
            <a:lstStyle/>
            <a:p>
              <a:r>
                <a:rPr lang="en-GB" sz="3265" b="1" dirty="0">
                  <a:solidFill>
                    <a:srgbClr val="7F7F7F"/>
                  </a:solidFill>
                </a:rPr>
                <a:t>GSTR </a:t>
              </a:r>
              <a:r>
                <a:rPr lang="en-GB" sz="3265" b="1" dirty="0" smtClean="0">
                  <a:solidFill>
                    <a:srgbClr val="7F7F7F"/>
                  </a:solidFill>
                </a:rPr>
                <a:t>4</a:t>
              </a:r>
              <a:endParaRPr lang="en-GB" sz="3265" dirty="0">
                <a:solidFill>
                  <a:srgbClr val="7F7F7F"/>
                </a:solidFill>
              </a:endParaRPr>
            </a:p>
          </p:txBody>
        </p:sp>
      </p:grpSp>
      <p:grpSp>
        <p:nvGrpSpPr>
          <p:cNvPr id="45" name="Group 44"/>
          <p:cNvGrpSpPr/>
          <p:nvPr/>
        </p:nvGrpSpPr>
        <p:grpSpPr>
          <a:xfrm>
            <a:off x="6917955" y="4338237"/>
            <a:ext cx="415602" cy="415602"/>
            <a:chOff x="7070355" y="972835"/>
            <a:chExt cx="415602" cy="415602"/>
          </a:xfrm>
        </p:grpSpPr>
        <p:sp>
          <p:nvSpPr>
            <p:cNvPr id="43" name="Oval 42"/>
            <p:cNvSpPr/>
            <p:nvPr/>
          </p:nvSpPr>
          <p:spPr bwMode="ltGray">
            <a:xfrm>
              <a:off x="7070355" y="972835"/>
              <a:ext cx="415602" cy="415602"/>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err="1">
                <a:solidFill>
                  <a:schemeClr val="bg1"/>
                </a:solidFill>
              </a:endParaRPr>
            </a:p>
          </p:txBody>
        </p:sp>
        <p:sp>
          <p:nvSpPr>
            <p:cNvPr id="44" name="Freeform 43"/>
            <p:cNvSpPr>
              <a:spLocks noEditPoints="1"/>
            </p:cNvSpPr>
            <p:nvPr/>
          </p:nvSpPr>
          <p:spPr bwMode="auto">
            <a:xfrm>
              <a:off x="7110248" y="1027752"/>
              <a:ext cx="340170" cy="331411"/>
            </a:xfrm>
            <a:custGeom>
              <a:avLst/>
              <a:gdLst>
                <a:gd name="T0" fmla="*/ 2610 w 2874"/>
                <a:gd name="T1" fmla="*/ 660 h 2800"/>
                <a:gd name="T2" fmla="*/ 2682 w 2874"/>
                <a:gd name="T3" fmla="*/ 812 h 2800"/>
                <a:gd name="T4" fmla="*/ 2624 w 2874"/>
                <a:gd name="T5" fmla="*/ 952 h 2800"/>
                <a:gd name="T6" fmla="*/ 2484 w 2874"/>
                <a:gd name="T7" fmla="*/ 1010 h 2800"/>
                <a:gd name="T8" fmla="*/ 2330 w 2874"/>
                <a:gd name="T9" fmla="*/ 938 h 2800"/>
                <a:gd name="T10" fmla="*/ 2286 w 2874"/>
                <a:gd name="T11" fmla="*/ 792 h 2800"/>
                <a:gd name="T12" fmla="*/ 2372 w 2874"/>
                <a:gd name="T13" fmla="*/ 648 h 2800"/>
                <a:gd name="T14" fmla="*/ 2606 w 2874"/>
                <a:gd name="T15" fmla="*/ 1094 h 2800"/>
                <a:gd name="T16" fmla="*/ 2200 w 2874"/>
                <a:gd name="T17" fmla="*/ 1434 h 2800"/>
                <a:gd name="T18" fmla="*/ 2530 w 2874"/>
                <a:gd name="T19" fmla="*/ 1798 h 2800"/>
                <a:gd name="T20" fmla="*/ 2786 w 2874"/>
                <a:gd name="T21" fmla="*/ 1858 h 2800"/>
                <a:gd name="T22" fmla="*/ 2870 w 2874"/>
                <a:gd name="T23" fmla="*/ 1458 h 2800"/>
                <a:gd name="T24" fmla="*/ 2852 w 2874"/>
                <a:gd name="T25" fmla="*/ 1154 h 2800"/>
                <a:gd name="T26" fmla="*/ 674 w 2874"/>
                <a:gd name="T27" fmla="*/ 1434 h 2800"/>
                <a:gd name="T28" fmla="*/ 136 w 2874"/>
                <a:gd name="T29" fmla="*/ 1094 h 2800"/>
                <a:gd name="T30" fmla="*/ 12 w 2874"/>
                <a:gd name="T31" fmla="*/ 1170 h 2800"/>
                <a:gd name="T32" fmla="*/ 12 w 2874"/>
                <a:gd name="T33" fmla="*/ 1550 h 2800"/>
                <a:gd name="T34" fmla="*/ 120 w 2874"/>
                <a:gd name="T35" fmla="*/ 1940 h 2800"/>
                <a:gd name="T36" fmla="*/ 466 w 2874"/>
                <a:gd name="T37" fmla="*/ 1640 h 2800"/>
                <a:gd name="T38" fmla="*/ 1184 w 2874"/>
                <a:gd name="T39" fmla="*/ 252 h 2800"/>
                <a:gd name="T40" fmla="*/ 1276 w 2874"/>
                <a:gd name="T41" fmla="*/ 448 h 2800"/>
                <a:gd name="T42" fmla="*/ 1462 w 2874"/>
                <a:gd name="T43" fmla="*/ 504 h 2800"/>
                <a:gd name="T44" fmla="*/ 1646 w 2874"/>
                <a:gd name="T45" fmla="*/ 394 h 2800"/>
                <a:gd name="T46" fmla="*/ 1684 w 2874"/>
                <a:gd name="T47" fmla="*/ 202 h 2800"/>
                <a:gd name="T48" fmla="*/ 1556 w 2874"/>
                <a:gd name="T49" fmla="*/ 30 h 2800"/>
                <a:gd name="T50" fmla="*/ 1362 w 2874"/>
                <a:gd name="T51" fmla="*/ 12 h 2800"/>
                <a:gd name="T52" fmla="*/ 1204 w 2874"/>
                <a:gd name="T53" fmla="*/ 154 h 2800"/>
                <a:gd name="T54" fmla="*/ 1522 w 2874"/>
                <a:gd name="T55" fmla="*/ 2798 h 2800"/>
                <a:gd name="T56" fmla="*/ 2070 w 2874"/>
                <a:gd name="T57" fmla="*/ 2654 h 2800"/>
                <a:gd name="T58" fmla="*/ 2562 w 2874"/>
                <a:gd name="T59" fmla="*/ 2258 h 2800"/>
                <a:gd name="T60" fmla="*/ 2164 w 2874"/>
                <a:gd name="T61" fmla="*/ 1690 h 2800"/>
                <a:gd name="T62" fmla="*/ 1834 w 2874"/>
                <a:gd name="T63" fmla="*/ 1448 h 2800"/>
                <a:gd name="T64" fmla="*/ 1436 w 2874"/>
                <a:gd name="T65" fmla="*/ 1360 h 2800"/>
                <a:gd name="T66" fmla="*/ 1102 w 2874"/>
                <a:gd name="T67" fmla="*/ 1422 h 2800"/>
                <a:gd name="T68" fmla="*/ 1054 w 2874"/>
                <a:gd name="T69" fmla="*/ 1772 h 2800"/>
                <a:gd name="T70" fmla="*/ 888 w 2874"/>
                <a:gd name="T71" fmla="*/ 1852 h 2800"/>
                <a:gd name="T72" fmla="*/ 764 w 2874"/>
                <a:gd name="T73" fmla="*/ 1812 h 2800"/>
                <a:gd name="T74" fmla="*/ 532 w 2874"/>
                <a:gd name="T75" fmla="*/ 1898 h 2800"/>
                <a:gd name="T76" fmla="*/ 474 w 2874"/>
                <a:gd name="T77" fmla="*/ 2432 h 2800"/>
                <a:gd name="T78" fmla="*/ 1106 w 2874"/>
                <a:gd name="T79" fmla="*/ 2762 h 2800"/>
                <a:gd name="T80" fmla="*/ 192 w 2874"/>
                <a:gd name="T81" fmla="*/ 812 h 2800"/>
                <a:gd name="T82" fmla="*/ 250 w 2874"/>
                <a:gd name="T83" fmla="*/ 952 h 2800"/>
                <a:gd name="T84" fmla="*/ 390 w 2874"/>
                <a:gd name="T85" fmla="*/ 1010 h 2800"/>
                <a:gd name="T86" fmla="*/ 542 w 2874"/>
                <a:gd name="T87" fmla="*/ 938 h 2800"/>
                <a:gd name="T88" fmla="*/ 586 w 2874"/>
                <a:gd name="T89" fmla="*/ 792 h 2800"/>
                <a:gd name="T90" fmla="*/ 500 w 2874"/>
                <a:gd name="T91" fmla="*/ 648 h 2800"/>
                <a:gd name="T92" fmla="*/ 350 w 2874"/>
                <a:gd name="T93" fmla="*/ 618 h 2800"/>
                <a:gd name="T94" fmla="*/ 216 w 2874"/>
                <a:gd name="T95" fmla="*/ 718 h 2800"/>
                <a:gd name="T96" fmla="*/ 2096 w 2874"/>
                <a:gd name="T97" fmla="*/ 820 h 2800"/>
                <a:gd name="T98" fmla="*/ 2058 w 2874"/>
                <a:gd name="T99" fmla="*/ 676 h 2800"/>
                <a:gd name="T100" fmla="*/ 1896 w 2874"/>
                <a:gd name="T101" fmla="*/ 580 h 2800"/>
                <a:gd name="T102" fmla="*/ 934 w 2874"/>
                <a:gd name="T103" fmla="*/ 590 h 2800"/>
                <a:gd name="T104" fmla="*/ 794 w 2874"/>
                <a:gd name="T105" fmla="*/ 714 h 2800"/>
                <a:gd name="T106" fmla="*/ 780 w 2874"/>
                <a:gd name="T107" fmla="*/ 1658 h 2800"/>
                <a:gd name="T108" fmla="*/ 910 w 2874"/>
                <a:gd name="T109" fmla="*/ 1746 h 2800"/>
                <a:gd name="T110" fmla="*/ 1000 w 2874"/>
                <a:gd name="T111" fmla="*/ 910 h 2800"/>
                <a:gd name="T112" fmla="*/ 1102 w 2874"/>
                <a:gd name="T113" fmla="*/ 1194 h 2800"/>
                <a:gd name="T114" fmla="*/ 1436 w 2874"/>
                <a:gd name="T115" fmla="*/ 1144 h 2800"/>
                <a:gd name="T116" fmla="*/ 1772 w 2874"/>
                <a:gd name="T117" fmla="*/ 1196 h 2800"/>
                <a:gd name="T118" fmla="*/ 1852 w 2874"/>
                <a:gd name="T119" fmla="*/ 938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4" h="2800">
                  <a:moveTo>
                    <a:pt x="2484" y="614"/>
                  </a:moveTo>
                  <a:lnTo>
                    <a:pt x="2484" y="614"/>
                  </a:lnTo>
                  <a:lnTo>
                    <a:pt x="2504" y="616"/>
                  </a:lnTo>
                  <a:lnTo>
                    <a:pt x="2524" y="618"/>
                  </a:lnTo>
                  <a:lnTo>
                    <a:pt x="2542" y="622"/>
                  </a:lnTo>
                  <a:lnTo>
                    <a:pt x="2560" y="630"/>
                  </a:lnTo>
                  <a:lnTo>
                    <a:pt x="2578" y="638"/>
                  </a:lnTo>
                  <a:lnTo>
                    <a:pt x="2594" y="648"/>
                  </a:lnTo>
                  <a:lnTo>
                    <a:pt x="2610" y="660"/>
                  </a:lnTo>
                  <a:lnTo>
                    <a:pt x="2624" y="672"/>
                  </a:lnTo>
                  <a:lnTo>
                    <a:pt x="2636" y="686"/>
                  </a:lnTo>
                  <a:lnTo>
                    <a:pt x="2648" y="702"/>
                  </a:lnTo>
                  <a:lnTo>
                    <a:pt x="2658" y="718"/>
                  </a:lnTo>
                  <a:lnTo>
                    <a:pt x="2666" y="736"/>
                  </a:lnTo>
                  <a:lnTo>
                    <a:pt x="2672" y="754"/>
                  </a:lnTo>
                  <a:lnTo>
                    <a:pt x="2678" y="772"/>
                  </a:lnTo>
                  <a:lnTo>
                    <a:pt x="2680" y="792"/>
                  </a:lnTo>
                  <a:lnTo>
                    <a:pt x="2682" y="812"/>
                  </a:lnTo>
                  <a:lnTo>
                    <a:pt x="2682" y="812"/>
                  </a:lnTo>
                  <a:lnTo>
                    <a:pt x="2680" y="832"/>
                  </a:lnTo>
                  <a:lnTo>
                    <a:pt x="2678" y="852"/>
                  </a:lnTo>
                  <a:lnTo>
                    <a:pt x="2672" y="872"/>
                  </a:lnTo>
                  <a:lnTo>
                    <a:pt x="2666" y="890"/>
                  </a:lnTo>
                  <a:lnTo>
                    <a:pt x="2658" y="906"/>
                  </a:lnTo>
                  <a:lnTo>
                    <a:pt x="2648" y="924"/>
                  </a:lnTo>
                  <a:lnTo>
                    <a:pt x="2636" y="938"/>
                  </a:lnTo>
                  <a:lnTo>
                    <a:pt x="2624" y="952"/>
                  </a:lnTo>
                  <a:lnTo>
                    <a:pt x="2610" y="966"/>
                  </a:lnTo>
                  <a:lnTo>
                    <a:pt x="2594" y="976"/>
                  </a:lnTo>
                  <a:lnTo>
                    <a:pt x="2578" y="986"/>
                  </a:lnTo>
                  <a:lnTo>
                    <a:pt x="2560" y="994"/>
                  </a:lnTo>
                  <a:lnTo>
                    <a:pt x="2542" y="1002"/>
                  </a:lnTo>
                  <a:lnTo>
                    <a:pt x="2524" y="1006"/>
                  </a:lnTo>
                  <a:lnTo>
                    <a:pt x="2504" y="1010"/>
                  </a:lnTo>
                  <a:lnTo>
                    <a:pt x="2484" y="1010"/>
                  </a:lnTo>
                  <a:lnTo>
                    <a:pt x="2484" y="1010"/>
                  </a:lnTo>
                  <a:lnTo>
                    <a:pt x="2464" y="1010"/>
                  </a:lnTo>
                  <a:lnTo>
                    <a:pt x="2444" y="1006"/>
                  </a:lnTo>
                  <a:lnTo>
                    <a:pt x="2424" y="1002"/>
                  </a:lnTo>
                  <a:lnTo>
                    <a:pt x="2406" y="994"/>
                  </a:lnTo>
                  <a:lnTo>
                    <a:pt x="2388" y="986"/>
                  </a:lnTo>
                  <a:lnTo>
                    <a:pt x="2372" y="976"/>
                  </a:lnTo>
                  <a:lnTo>
                    <a:pt x="2358" y="966"/>
                  </a:lnTo>
                  <a:lnTo>
                    <a:pt x="2344" y="952"/>
                  </a:lnTo>
                  <a:lnTo>
                    <a:pt x="2330" y="938"/>
                  </a:lnTo>
                  <a:lnTo>
                    <a:pt x="2320" y="924"/>
                  </a:lnTo>
                  <a:lnTo>
                    <a:pt x="2310" y="906"/>
                  </a:lnTo>
                  <a:lnTo>
                    <a:pt x="2300" y="890"/>
                  </a:lnTo>
                  <a:lnTo>
                    <a:pt x="2294" y="872"/>
                  </a:lnTo>
                  <a:lnTo>
                    <a:pt x="2290" y="852"/>
                  </a:lnTo>
                  <a:lnTo>
                    <a:pt x="2286" y="832"/>
                  </a:lnTo>
                  <a:lnTo>
                    <a:pt x="2286" y="812"/>
                  </a:lnTo>
                  <a:lnTo>
                    <a:pt x="2286" y="812"/>
                  </a:lnTo>
                  <a:lnTo>
                    <a:pt x="2286" y="792"/>
                  </a:lnTo>
                  <a:lnTo>
                    <a:pt x="2290" y="772"/>
                  </a:lnTo>
                  <a:lnTo>
                    <a:pt x="2294" y="754"/>
                  </a:lnTo>
                  <a:lnTo>
                    <a:pt x="2300" y="736"/>
                  </a:lnTo>
                  <a:lnTo>
                    <a:pt x="2310" y="718"/>
                  </a:lnTo>
                  <a:lnTo>
                    <a:pt x="2320" y="702"/>
                  </a:lnTo>
                  <a:lnTo>
                    <a:pt x="2330" y="686"/>
                  </a:lnTo>
                  <a:lnTo>
                    <a:pt x="2344" y="672"/>
                  </a:lnTo>
                  <a:lnTo>
                    <a:pt x="2358" y="660"/>
                  </a:lnTo>
                  <a:lnTo>
                    <a:pt x="2372" y="648"/>
                  </a:lnTo>
                  <a:lnTo>
                    <a:pt x="2388" y="638"/>
                  </a:lnTo>
                  <a:lnTo>
                    <a:pt x="2406" y="630"/>
                  </a:lnTo>
                  <a:lnTo>
                    <a:pt x="2424" y="622"/>
                  </a:lnTo>
                  <a:lnTo>
                    <a:pt x="2444" y="618"/>
                  </a:lnTo>
                  <a:lnTo>
                    <a:pt x="2464" y="616"/>
                  </a:lnTo>
                  <a:lnTo>
                    <a:pt x="2484" y="614"/>
                  </a:lnTo>
                  <a:lnTo>
                    <a:pt x="2484" y="614"/>
                  </a:lnTo>
                  <a:close/>
                  <a:moveTo>
                    <a:pt x="2738" y="1094"/>
                  </a:moveTo>
                  <a:lnTo>
                    <a:pt x="2606" y="1094"/>
                  </a:lnTo>
                  <a:lnTo>
                    <a:pt x="2484" y="1274"/>
                  </a:lnTo>
                  <a:lnTo>
                    <a:pt x="2360" y="1094"/>
                  </a:lnTo>
                  <a:lnTo>
                    <a:pt x="2230" y="1094"/>
                  </a:lnTo>
                  <a:lnTo>
                    <a:pt x="2230" y="1094"/>
                  </a:lnTo>
                  <a:lnTo>
                    <a:pt x="2214" y="1094"/>
                  </a:lnTo>
                  <a:lnTo>
                    <a:pt x="2200" y="1098"/>
                  </a:lnTo>
                  <a:lnTo>
                    <a:pt x="2200" y="1098"/>
                  </a:lnTo>
                  <a:lnTo>
                    <a:pt x="2200" y="1104"/>
                  </a:lnTo>
                  <a:lnTo>
                    <a:pt x="2200" y="1434"/>
                  </a:lnTo>
                  <a:lnTo>
                    <a:pt x="2200" y="1434"/>
                  </a:lnTo>
                  <a:lnTo>
                    <a:pt x="2236" y="1466"/>
                  </a:lnTo>
                  <a:lnTo>
                    <a:pt x="2272" y="1498"/>
                  </a:lnTo>
                  <a:lnTo>
                    <a:pt x="2306" y="1532"/>
                  </a:lnTo>
                  <a:lnTo>
                    <a:pt x="2342" y="1568"/>
                  </a:lnTo>
                  <a:lnTo>
                    <a:pt x="2374" y="1604"/>
                  </a:lnTo>
                  <a:lnTo>
                    <a:pt x="2408" y="1640"/>
                  </a:lnTo>
                  <a:lnTo>
                    <a:pt x="2470" y="1718"/>
                  </a:lnTo>
                  <a:lnTo>
                    <a:pt x="2530" y="1798"/>
                  </a:lnTo>
                  <a:lnTo>
                    <a:pt x="2588" y="1884"/>
                  </a:lnTo>
                  <a:lnTo>
                    <a:pt x="2642" y="1970"/>
                  </a:lnTo>
                  <a:lnTo>
                    <a:pt x="2694" y="2060"/>
                  </a:lnTo>
                  <a:lnTo>
                    <a:pt x="2694" y="2060"/>
                  </a:lnTo>
                  <a:lnTo>
                    <a:pt x="2716" y="2020"/>
                  </a:lnTo>
                  <a:lnTo>
                    <a:pt x="2734" y="1980"/>
                  </a:lnTo>
                  <a:lnTo>
                    <a:pt x="2754" y="1940"/>
                  </a:lnTo>
                  <a:lnTo>
                    <a:pt x="2770" y="1900"/>
                  </a:lnTo>
                  <a:lnTo>
                    <a:pt x="2786" y="1858"/>
                  </a:lnTo>
                  <a:lnTo>
                    <a:pt x="2802" y="1816"/>
                  </a:lnTo>
                  <a:lnTo>
                    <a:pt x="2814" y="1772"/>
                  </a:lnTo>
                  <a:lnTo>
                    <a:pt x="2826" y="1728"/>
                  </a:lnTo>
                  <a:lnTo>
                    <a:pt x="2838" y="1684"/>
                  </a:lnTo>
                  <a:lnTo>
                    <a:pt x="2848" y="1640"/>
                  </a:lnTo>
                  <a:lnTo>
                    <a:pt x="2856" y="1596"/>
                  </a:lnTo>
                  <a:lnTo>
                    <a:pt x="2862" y="1550"/>
                  </a:lnTo>
                  <a:lnTo>
                    <a:pt x="2868" y="1504"/>
                  </a:lnTo>
                  <a:lnTo>
                    <a:pt x="2870" y="1458"/>
                  </a:lnTo>
                  <a:lnTo>
                    <a:pt x="2874" y="1410"/>
                  </a:lnTo>
                  <a:lnTo>
                    <a:pt x="2874" y="1364"/>
                  </a:lnTo>
                  <a:lnTo>
                    <a:pt x="2874" y="1364"/>
                  </a:lnTo>
                  <a:lnTo>
                    <a:pt x="2872" y="1314"/>
                  </a:lnTo>
                  <a:lnTo>
                    <a:pt x="2870" y="1266"/>
                  </a:lnTo>
                  <a:lnTo>
                    <a:pt x="2866" y="1218"/>
                  </a:lnTo>
                  <a:lnTo>
                    <a:pt x="2860" y="1170"/>
                  </a:lnTo>
                  <a:lnTo>
                    <a:pt x="2860" y="1170"/>
                  </a:lnTo>
                  <a:lnTo>
                    <a:pt x="2852" y="1154"/>
                  </a:lnTo>
                  <a:lnTo>
                    <a:pt x="2840" y="1140"/>
                  </a:lnTo>
                  <a:lnTo>
                    <a:pt x="2826" y="1126"/>
                  </a:lnTo>
                  <a:lnTo>
                    <a:pt x="2810" y="1114"/>
                  </a:lnTo>
                  <a:lnTo>
                    <a:pt x="2794" y="1106"/>
                  </a:lnTo>
                  <a:lnTo>
                    <a:pt x="2776" y="1100"/>
                  </a:lnTo>
                  <a:lnTo>
                    <a:pt x="2758" y="1094"/>
                  </a:lnTo>
                  <a:lnTo>
                    <a:pt x="2738" y="1094"/>
                  </a:lnTo>
                  <a:lnTo>
                    <a:pt x="2738" y="1094"/>
                  </a:lnTo>
                  <a:close/>
                  <a:moveTo>
                    <a:pt x="674" y="1434"/>
                  </a:moveTo>
                  <a:lnTo>
                    <a:pt x="674" y="1098"/>
                  </a:lnTo>
                  <a:lnTo>
                    <a:pt x="674" y="1098"/>
                  </a:lnTo>
                  <a:lnTo>
                    <a:pt x="660" y="1094"/>
                  </a:lnTo>
                  <a:lnTo>
                    <a:pt x="644" y="1094"/>
                  </a:lnTo>
                  <a:lnTo>
                    <a:pt x="512" y="1094"/>
                  </a:lnTo>
                  <a:lnTo>
                    <a:pt x="390" y="1274"/>
                  </a:lnTo>
                  <a:lnTo>
                    <a:pt x="266" y="1094"/>
                  </a:lnTo>
                  <a:lnTo>
                    <a:pt x="136" y="1094"/>
                  </a:lnTo>
                  <a:lnTo>
                    <a:pt x="136" y="1094"/>
                  </a:lnTo>
                  <a:lnTo>
                    <a:pt x="116" y="1094"/>
                  </a:lnTo>
                  <a:lnTo>
                    <a:pt x="96" y="1100"/>
                  </a:lnTo>
                  <a:lnTo>
                    <a:pt x="78" y="1106"/>
                  </a:lnTo>
                  <a:lnTo>
                    <a:pt x="62" y="1114"/>
                  </a:lnTo>
                  <a:lnTo>
                    <a:pt x="48" y="1126"/>
                  </a:lnTo>
                  <a:lnTo>
                    <a:pt x="34" y="1140"/>
                  </a:lnTo>
                  <a:lnTo>
                    <a:pt x="22" y="1154"/>
                  </a:lnTo>
                  <a:lnTo>
                    <a:pt x="12" y="1170"/>
                  </a:lnTo>
                  <a:lnTo>
                    <a:pt x="12" y="1170"/>
                  </a:lnTo>
                  <a:lnTo>
                    <a:pt x="6" y="1218"/>
                  </a:lnTo>
                  <a:lnTo>
                    <a:pt x="2" y="1266"/>
                  </a:lnTo>
                  <a:lnTo>
                    <a:pt x="0" y="1314"/>
                  </a:lnTo>
                  <a:lnTo>
                    <a:pt x="0" y="1364"/>
                  </a:lnTo>
                  <a:lnTo>
                    <a:pt x="0" y="1364"/>
                  </a:lnTo>
                  <a:lnTo>
                    <a:pt x="0" y="1410"/>
                  </a:lnTo>
                  <a:lnTo>
                    <a:pt x="2" y="1458"/>
                  </a:lnTo>
                  <a:lnTo>
                    <a:pt x="6" y="1504"/>
                  </a:lnTo>
                  <a:lnTo>
                    <a:pt x="12" y="1550"/>
                  </a:lnTo>
                  <a:lnTo>
                    <a:pt x="18" y="1596"/>
                  </a:lnTo>
                  <a:lnTo>
                    <a:pt x="26" y="1640"/>
                  </a:lnTo>
                  <a:lnTo>
                    <a:pt x="36" y="1684"/>
                  </a:lnTo>
                  <a:lnTo>
                    <a:pt x="46" y="1728"/>
                  </a:lnTo>
                  <a:lnTo>
                    <a:pt x="58" y="1772"/>
                  </a:lnTo>
                  <a:lnTo>
                    <a:pt x="72" y="1816"/>
                  </a:lnTo>
                  <a:lnTo>
                    <a:pt x="86" y="1858"/>
                  </a:lnTo>
                  <a:lnTo>
                    <a:pt x="102" y="1900"/>
                  </a:lnTo>
                  <a:lnTo>
                    <a:pt x="120" y="1940"/>
                  </a:lnTo>
                  <a:lnTo>
                    <a:pt x="138" y="1980"/>
                  </a:lnTo>
                  <a:lnTo>
                    <a:pt x="158" y="2020"/>
                  </a:lnTo>
                  <a:lnTo>
                    <a:pt x="178" y="2060"/>
                  </a:lnTo>
                  <a:lnTo>
                    <a:pt x="178" y="2060"/>
                  </a:lnTo>
                  <a:lnTo>
                    <a:pt x="230" y="1970"/>
                  </a:lnTo>
                  <a:lnTo>
                    <a:pt x="286" y="1882"/>
                  </a:lnTo>
                  <a:lnTo>
                    <a:pt x="342" y="1798"/>
                  </a:lnTo>
                  <a:lnTo>
                    <a:pt x="404" y="1718"/>
                  </a:lnTo>
                  <a:lnTo>
                    <a:pt x="466" y="1640"/>
                  </a:lnTo>
                  <a:lnTo>
                    <a:pt x="500" y="1602"/>
                  </a:lnTo>
                  <a:lnTo>
                    <a:pt x="532" y="1566"/>
                  </a:lnTo>
                  <a:lnTo>
                    <a:pt x="566" y="1532"/>
                  </a:lnTo>
                  <a:lnTo>
                    <a:pt x="602" y="1498"/>
                  </a:lnTo>
                  <a:lnTo>
                    <a:pt x="638" y="1464"/>
                  </a:lnTo>
                  <a:lnTo>
                    <a:pt x="674" y="1434"/>
                  </a:lnTo>
                  <a:lnTo>
                    <a:pt x="674" y="1434"/>
                  </a:lnTo>
                  <a:close/>
                  <a:moveTo>
                    <a:pt x="1184" y="252"/>
                  </a:moveTo>
                  <a:lnTo>
                    <a:pt x="1184" y="252"/>
                  </a:lnTo>
                  <a:lnTo>
                    <a:pt x="1186" y="278"/>
                  </a:lnTo>
                  <a:lnTo>
                    <a:pt x="1190" y="304"/>
                  </a:lnTo>
                  <a:lnTo>
                    <a:pt x="1196" y="328"/>
                  </a:lnTo>
                  <a:lnTo>
                    <a:pt x="1204" y="350"/>
                  </a:lnTo>
                  <a:lnTo>
                    <a:pt x="1214" y="372"/>
                  </a:lnTo>
                  <a:lnTo>
                    <a:pt x="1228" y="394"/>
                  </a:lnTo>
                  <a:lnTo>
                    <a:pt x="1242" y="414"/>
                  </a:lnTo>
                  <a:lnTo>
                    <a:pt x="1258" y="432"/>
                  </a:lnTo>
                  <a:lnTo>
                    <a:pt x="1276" y="448"/>
                  </a:lnTo>
                  <a:lnTo>
                    <a:pt x="1296" y="462"/>
                  </a:lnTo>
                  <a:lnTo>
                    <a:pt x="1316" y="474"/>
                  </a:lnTo>
                  <a:lnTo>
                    <a:pt x="1338" y="486"/>
                  </a:lnTo>
                  <a:lnTo>
                    <a:pt x="1362" y="494"/>
                  </a:lnTo>
                  <a:lnTo>
                    <a:pt x="1386" y="500"/>
                  </a:lnTo>
                  <a:lnTo>
                    <a:pt x="1410" y="504"/>
                  </a:lnTo>
                  <a:lnTo>
                    <a:pt x="1436" y="506"/>
                  </a:lnTo>
                  <a:lnTo>
                    <a:pt x="1436" y="506"/>
                  </a:lnTo>
                  <a:lnTo>
                    <a:pt x="1462" y="504"/>
                  </a:lnTo>
                  <a:lnTo>
                    <a:pt x="1488" y="500"/>
                  </a:lnTo>
                  <a:lnTo>
                    <a:pt x="1512" y="494"/>
                  </a:lnTo>
                  <a:lnTo>
                    <a:pt x="1534" y="486"/>
                  </a:lnTo>
                  <a:lnTo>
                    <a:pt x="1556" y="474"/>
                  </a:lnTo>
                  <a:lnTo>
                    <a:pt x="1578" y="462"/>
                  </a:lnTo>
                  <a:lnTo>
                    <a:pt x="1598" y="448"/>
                  </a:lnTo>
                  <a:lnTo>
                    <a:pt x="1616" y="432"/>
                  </a:lnTo>
                  <a:lnTo>
                    <a:pt x="1632" y="414"/>
                  </a:lnTo>
                  <a:lnTo>
                    <a:pt x="1646" y="394"/>
                  </a:lnTo>
                  <a:lnTo>
                    <a:pt x="1658" y="372"/>
                  </a:lnTo>
                  <a:lnTo>
                    <a:pt x="1670" y="350"/>
                  </a:lnTo>
                  <a:lnTo>
                    <a:pt x="1678" y="328"/>
                  </a:lnTo>
                  <a:lnTo>
                    <a:pt x="1684" y="304"/>
                  </a:lnTo>
                  <a:lnTo>
                    <a:pt x="1688" y="278"/>
                  </a:lnTo>
                  <a:lnTo>
                    <a:pt x="1690" y="252"/>
                  </a:lnTo>
                  <a:lnTo>
                    <a:pt x="1690" y="252"/>
                  </a:lnTo>
                  <a:lnTo>
                    <a:pt x="1688" y="226"/>
                  </a:lnTo>
                  <a:lnTo>
                    <a:pt x="1684" y="202"/>
                  </a:lnTo>
                  <a:lnTo>
                    <a:pt x="1678" y="178"/>
                  </a:lnTo>
                  <a:lnTo>
                    <a:pt x="1670" y="154"/>
                  </a:lnTo>
                  <a:lnTo>
                    <a:pt x="1658" y="132"/>
                  </a:lnTo>
                  <a:lnTo>
                    <a:pt x="1646" y="112"/>
                  </a:lnTo>
                  <a:lnTo>
                    <a:pt x="1632" y="92"/>
                  </a:lnTo>
                  <a:lnTo>
                    <a:pt x="1616" y="74"/>
                  </a:lnTo>
                  <a:lnTo>
                    <a:pt x="1598" y="58"/>
                  </a:lnTo>
                  <a:lnTo>
                    <a:pt x="1578" y="44"/>
                  </a:lnTo>
                  <a:lnTo>
                    <a:pt x="1556" y="30"/>
                  </a:lnTo>
                  <a:lnTo>
                    <a:pt x="1534" y="20"/>
                  </a:lnTo>
                  <a:lnTo>
                    <a:pt x="1512" y="12"/>
                  </a:lnTo>
                  <a:lnTo>
                    <a:pt x="1488" y="6"/>
                  </a:lnTo>
                  <a:lnTo>
                    <a:pt x="1462" y="2"/>
                  </a:lnTo>
                  <a:lnTo>
                    <a:pt x="1436" y="0"/>
                  </a:lnTo>
                  <a:lnTo>
                    <a:pt x="1436" y="0"/>
                  </a:lnTo>
                  <a:lnTo>
                    <a:pt x="1410" y="2"/>
                  </a:lnTo>
                  <a:lnTo>
                    <a:pt x="1386" y="6"/>
                  </a:lnTo>
                  <a:lnTo>
                    <a:pt x="1362" y="12"/>
                  </a:lnTo>
                  <a:lnTo>
                    <a:pt x="1338" y="20"/>
                  </a:lnTo>
                  <a:lnTo>
                    <a:pt x="1316" y="30"/>
                  </a:lnTo>
                  <a:lnTo>
                    <a:pt x="1296" y="44"/>
                  </a:lnTo>
                  <a:lnTo>
                    <a:pt x="1276" y="58"/>
                  </a:lnTo>
                  <a:lnTo>
                    <a:pt x="1258" y="74"/>
                  </a:lnTo>
                  <a:lnTo>
                    <a:pt x="1242" y="92"/>
                  </a:lnTo>
                  <a:lnTo>
                    <a:pt x="1228" y="112"/>
                  </a:lnTo>
                  <a:lnTo>
                    <a:pt x="1214" y="132"/>
                  </a:lnTo>
                  <a:lnTo>
                    <a:pt x="1204" y="154"/>
                  </a:lnTo>
                  <a:lnTo>
                    <a:pt x="1196" y="178"/>
                  </a:lnTo>
                  <a:lnTo>
                    <a:pt x="1190" y="202"/>
                  </a:lnTo>
                  <a:lnTo>
                    <a:pt x="1186" y="226"/>
                  </a:lnTo>
                  <a:lnTo>
                    <a:pt x="1184" y="252"/>
                  </a:lnTo>
                  <a:lnTo>
                    <a:pt x="1184" y="252"/>
                  </a:lnTo>
                  <a:close/>
                  <a:moveTo>
                    <a:pt x="1436" y="2800"/>
                  </a:moveTo>
                  <a:lnTo>
                    <a:pt x="1436" y="2800"/>
                  </a:lnTo>
                  <a:lnTo>
                    <a:pt x="1480" y="2800"/>
                  </a:lnTo>
                  <a:lnTo>
                    <a:pt x="1522" y="2798"/>
                  </a:lnTo>
                  <a:lnTo>
                    <a:pt x="1564" y="2796"/>
                  </a:lnTo>
                  <a:lnTo>
                    <a:pt x="1604" y="2792"/>
                  </a:lnTo>
                  <a:lnTo>
                    <a:pt x="1646" y="2786"/>
                  </a:lnTo>
                  <a:lnTo>
                    <a:pt x="1686" y="2780"/>
                  </a:lnTo>
                  <a:lnTo>
                    <a:pt x="1768" y="2762"/>
                  </a:lnTo>
                  <a:lnTo>
                    <a:pt x="1846" y="2742"/>
                  </a:lnTo>
                  <a:lnTo>
                    <a:pt x="1924" y="2716"/>
                  </a:lnTo>
                  <a:lnTo>
                    <a:pt x="1998" y="2686"/>
                  </a:lnTo>
                  <a:lnTo>
                    <a:pt x="2070" y="2654"/>
                  </a:lnTo>
                  <a:lnTo>
                    <a:pt x="2142" y="2616"/>
                  </a:lnTo>
                  <a:lnTo>
                    <a:pt x="2210" y="2576"/>
                  </a:lnTo>
                  <a:lnTo>
                    <a:pt x="2276" y="2530"/>
                  </a:lnTo>
                  <a:lnTo>
                    <a:pt x="2338" y="2482"/>
                  </a:lnTo>
                  <a:lnTo>
                    <a:pt x="2398" y="2432"/>
                  </a:lnTo>
                  <a:lnTo>
                    <a:pt x="2456" y="2376"/>
                  </a:lnTo>
                  <a:lnTo>
                    <a:pt x="2510" y="2318"/>
                  </a:lnTo>
                  <a:lnTo>
                    <a:pt x="2562" y="2258"/>
                  </a:lnTo>
                  <a:lnTo>
                    <a:pt x="2562" y="2258"/>
                  </a:lnTo>
                  <a:lnTo>
                    <a:pt x="2512" y="2168"/>
                  </a:lnTo>
                  <a:lnTo>
                    <a:pt x="2462" y="2080"/>
                  </a:lnTo>
                  <a:lnTo>
                    <a:pt x="2408" y="1994"/>
                  </a:lnTo>
                  <a:lnTo>
                    <a:pt x="2352" y="1912"/>
                  </a:lnTo>
                  <a:lnTo>
                    <a:pt x="2292" y="1832"/>
                  </a:lnTo>
                  <a:lnTo>
                    <a:pt x="2262" y="1796"/>
                  </a:lnTo>
                  <a:lnTo>
                    <a:pt x="2230" y="1758"/>
                  </a:lnTo>
                  <a:lnTo>
                    <a:pt x="2198" y="1724"/>
                  </a:lnTo>
                  <a:lnTo>
                    <a:pt x="2164" y="1690"/>
                  </a:lnTo>
                  <a:lnTo>
                    <a:pt x="2130" y="1656"/>
                  </a:lnTo>
                  <a:lnTo>
                    <a:pt x="2096" y="1626"/>
                  </a:lnTo>
                  <a:lnTo>
                    <a:pt x="2060" y="1596"/>
                  </a:lnTo>
                  <a:lnTo>
                    <a:pt x="2024" y="1566"/>
                  </a:lnTo>
                  <a:lnTo>
                    <a:pt x="1988" y="1540"/>
                  </a:lnTo>
                  <a:lnTo>
                    <a:pt x="1950" y="1514"/>
                  </a:lnTo>
                  <a:lnTo>
                    <a:pt x="1912" y="1490"/>
                  </a:lnTo>
                  <a:lnTo>
                    <a:pt x="1874" y="1470"/>
                  </a:lnTo>
                  <a:lnTo>
                    <a:pt x="1834" y="1448"/>
                  </a:lnTo>
                  <a:lnTo>
                    <a:pt x="1792" y="1430"/>
                  </a:lnTo>
                  <a:lnTo>
                    <a:pt x="1750" y="1414"/>
                  </a:lnTo>
                  <a:lnTo>
                    <a:pt x="1708" y="1400"/>
                  </a:lnTo>
                  <a:lnTo>
                    <a:pt x="1666" y="1388"/>
                  </a:lnTo>
                  <a:lnTo>
                    <a:pt x="1622" y="1378"/>
                  </a:lnTo>
                  <a:lnTo>
                    <a:pt x="1576" y="1370"/>
                  </a:lnTo>
                  <a:lnTo>
                    <a:pt x="1530" y="1364"/>
                  </a:lnTo>
                  <a:lnTo>
                    <a:pt x="1484" y="1360"/>
                  </a:lnTo>
                  <a:lnTo>
                    <a:pt x="1436" y="1360"/>
                  </a:lnTo>
                  <a:lnTo>
                    <a:pt x="1436" y="1360"/>
                  </a:lnTo>
                  <a:lnTo>
                    <a:pt x="1392" y="1360"/>
                  </a:lnTo>
                  <a:lnTo>
                    <a:pt x="1348" y="1364"/>
                  </a:lnTo>
                  <a:lnTo>
                    <a:pt x="1306" y="1368"/>
                  </a:lnTo>
                  <a:lnTo>
                    <a:pt x="1264" y="1376"/>
                  </a:lnTo>
                  <a:lnTo>
                    <a:pt x="1222" y="1384"/>
                  </a:lnTo>
                  <a:lnTo>
                    <a:pt x="1182" y="1394"/>
                  </a:lnTo>
                  <a:lnTo>
                    <a:pt x="1142" y="1408"/>
                  </a:lnTo>
                  <a:lnTo>
                    <a:pt x="1102" y="1422"/>
                  </a:lnTo>
                  <a:lnTo>
                    <a:pt x="1102" y="1636"/>
                  </a:lnTo>
                  <a:lnTo>
                    <a:pt x="1102" y="1636"/>
                  </a:lnTo>
                  <a:lnTo>
                    <a:pt x="1102" y="1658"/>
                  </a:lnTo>
                  <a:lnTo>
                    <a:pt x="1098" y="1680"/>
                  </a:lnTo>
                  <a:lnTo>
                    <a:pt x="1094" y="1700"/>
                  </a:lnTo>
                  <a:lnTo>
                    <a:pt x="1086" y="1720"/>
                  </a:lnTo>
                  <a:lnTo>
                    <a:pt x="1076" y="1738"/>
                  </a:lnTo>
                  <a:lnTo>
                    <a:pt x="1066" y="1756"/>
                  </a:lnTo>
                  <a:lnTo>
                    <a:pt x="1054" y="1772"/>
                  </a:lnTo>
                  <a:lnTo>
                    <a:pt x="1040" y="1788"/>
                  </a:lnTo>
                  <a:lnTo>
                    <a:pt x="1024" y="1802"/>
                  </a:lnTo>
                  <a:lnTo>
                    <a:pt x="1008" y="1814"/>
                  </a:lnTo>
                  <a:lnTo>
                    <a:pt x="990" y="1826"/>
                  </a:lnTo>
                  <a:lnTo>
                    <a:pt x="972" y="1834"/>
                  </a:lnTo>
                  <a:lnTo>
                    <a:pt x="952" y="1842"/>
                  </a:lnTo>
                  <a:lnTo>
                    <a:pt x="932" y="1846"/>
                  </a:lnTo>
                  <a:lnTo>
                    <a:pt x="910" y="1850"/>
                  </a:lnTo>
                  <a:lnTo>
                    <a:pt x="888" y="1852"/>
                  </a:lnTo>
                  <a:lnTo>
                    <a:pt x="888" y="1852"/>
                  </a:lnTo>
                  <a:lnTo>
                    <a:pt x="872" y="1850"/>
                  </a:lnTo>
                  <a:lnTo>
                    <a:pt x="854" y="1848"/>
                  </a:lnTo>
                  <a:lnTo>
                    <a:pt x="838" y="1846"/>
                  </a:lnTo>
                  <a:lnTo>
                    <a:pt x="822" y="1840"/>
                  </a:lnTo>
                  <a:lnTo>
                    <a:pt x="808" y="1834"/>
                  </a:lnTo>
                  <a:lnTo>
                    <a:pt x="792" y="1828"/>
                  </a:lnTo>
                  <a:lnTo>
                    <a:pt x="778" y="1820"/>
                  </a:lnTo>
                  <a:lnTo>
                    <a:pt x="764" y="1812"/>
                  </a:lnTo>
                  <a:lnTo>
                    <a:pt x="740" y="1790"/>
                  </a:lnTo>
                  <a:lnTo>
                    <a:pt x="720" y="1768"/>
                  </a:lnTo>
                  <a:lnTo>
                    <a:pt x="702" y="1740"/>
                  </a:lnTo>
                  <a:lnTo>
                    <a:pt x="694" y="1726"/>
                  </a:lnTo>
                  <a:lnTo>
                    <a:pt x="688" y="1710"/>
                  </a:lnTo>
                  <a:lnTo>
                    <a:pt x="688" y="1710"/>
                  </a:lnTo>
                  <a:lnTo>
                    <a:pt x="634" y="1770"/>
                  </a:lnTo>
                  <a:lnTo>
                    <a:pt x="582" y="1832"/>
                  </a:lnTo>
                  <a:lnTo>
                    <a:pt x="532" y="1898"/>
                  </a:lnTo>
                  <a:lnTo>
                    <a:pt x="484" y="1964"/>
                  </a:lnTo>
                  <a:lnTo>
                    <a:pt x="438" y="2036"/>
                  </a:lnTo>
                  <a:lnTo>
                    <a:pt x="394" y="2108"/>
                  </a:lnTo>
                  <a:lnTo>
                    <a:pt x="352" y="2182"/>
                  </a:lnTo>
                  <a:lnTo>
                    <a:pt x="312" y="2258"/>
                  </a:lnTo>
                  <a:lnTo>
                    <a:pt x="312" y="2258"/>
                  </a:lnTo>
                  <a:lnTo>
                    <a:pt x="364" y="2318"/>
                  </a:lnTo>
                  <a:lnTo>
                    <a:pt x="418" y="2376"/>
                  </a:lnTo>
                  <a:lnTo>
                    <a:pt x="474" y="2432"/>
                  </a:lnTo>
                  <a:lnTo>
                    <a:pt x="534" y="2482"/>
                  </a:lnTo>
                  <a:lnTo>
                    <a:pt x="598" y="2530"/>
                  </a:lnTo>
                  <a:lnTo>
                    <a:pt x="664" y="2576"/>
                  </a:lnTo>
                  <a:lnTo>
                    <a:pt x="732" y="2616"/>
                  </a:lnTo>
                  <a:lnTo>
                    <a:pt x="802" y="2654"/>
                  </a:lnTo>
                  <a:lnTo>
                    <a:pt x="876" y="2686"/>
                  </a:lnTo>
                  <a:lnTo>
                    <a:pt x="950" y="2716"/>
                  </a:lnTo>
                  <a:lnTo>
                    <a:pt x="1026" y="2742"/>
                  </a:lnTo>
                  <a:lnTo>
                    <a:pt x="1106" y="2762"/>
                  </a:lnTo>
                  <a:lnTo>
                    <a:pt x="1186" y="2780"/>
                  </a:lnTo>
                  <a:lnTo>
                    <a:pt x="1228" y="2786"/>
                  </a:lnTo>
                  <a:lnTo>
                    <a:pt x="1268" y="2792"/>
                  </a:lnTo>
                  <a:lnTo>
                    <a:pt x="1310" y="2796"/>
                  </a:lnTo>
                  <a:lnTo>
                    <a:pt x="1352" y="2798"/>
                  </a:lnTo>
                  <a:lnTo>
                    <a:pt x="1394" y="2800"/>
                  </a:lnTo>
                  <a:lnTo>
                    <a:pt x="1436" y="2800"/>
                  </a:lnTo>
                  <a:lnTo>
                    <a:pt x="1436" y="2800"/>
                  </a:lnTo>
                  <a:close/>
                  <a:moveTo>
                    <a:pt x="192" y="812"/>
                  </a:moveTo>
                  <a:lnTo>
                    <a:pt x="192" y="812"/>
                  </a:lnTo>
                  <a:lnTo>
                    <a:pt x="192" y="832"/>
                  </a:lnTo>
                  <a:lnTo>
                    <a:pt x="196" y="852"/>
                  </a:lnTo>
                  <a:lnTo>
                    <a:pt x="200" y="872"/>
                  </a:lnTo>
                  <a:lnTo>
                    <a:pt x="206" y="890"/>
                  </a:lnTo>
                  <a:lnTo>
                    <a:pt x="216" y="906"/>
                  </a:lnTo>
                  <a:lnTo>
                    <a:pt x="226" y="924"/>
                  </a:lnTo>
                  <a:lnTo>
                    <a:pt x="236" y="938"/>
                  </a:lnTo>
                  <a:lnTo>
                    <a:pt x="250" y="952"/>
                  </a:lnTo>
                  <a:lnTo>
                    <a:pt x="264" y="966"/>
                  </a:lnTo>
                  <a:lnTo>
                    <a:pt x="278" y="976"/>
                  </a:lnTo>
                  <a:lnTo>
                    <a:pt x="296" y="986"/>
                  </a:lnTo>
                  <a:lnTo>
                    <a:pt x="312" y="994"/>
                  </a:lnTo>
                  <a:lnTo>
                    <a:pt x="330" y="1002"/>
                  </a:lnTo>
                  <a:lnTo>
                    <a:pt x="350" y="1006"/>
                  </a:lnTo>
                  <a:lnTo>
                    <a:pt x="370" y="1010"/>
                  </a:lnTo>
                  <a:lnTo>
                    <a:pt x="390" y="1010"/>
                  </a:lnTo>
                  <a:lnTo>
                    <a:pt x="390" y="1010"/>
                  </a:lnTo>
                  <a:lnTo>
                    <a:pt x="410" y="1010"/>
                  </a:lnTo>
                  <a:lnTo>
                    <a:pt x="430" y="1006"/>
                  </a:lnTo>
                  <a:lnTo>
                    <a:pt x="448" y="1002"/>
                  </a:lnTo>
                  <a:lnTo>
                    <a:pt x="466" y="994"/>
                  </a:lnTo>
                  <a:lnTo>
                    <a:pt x="484" y="986"/>
                  </a:lnTo>
                  <a:lnTo>
                    <a:pt x="500" y="976"/>
                  </a:lnTo>
                  <a:lnTo>
                    <a:pt x="516" y="966"/>
                  </a:lnTo>
                  <a:lnTo>
                    <a:pt x="530" y="952"/>
                  </a:lnTo>
                  <a:lnTo>
                    <a:pt x="542" y="938"/>
                  </a:lnTo>
                  <a:lnTo>
                    <a:pt x="554" y="924"/>
                  </a:lnTo>
                  <a:lnTo>
                    <a:pt x="564" y="906"/>
                  </a:lnTo>
                  <a:lnTo>
                    <a:pt x="572" y="890"/>
                  </a:lnTo>
                  <a:lnTo>
                    <a:pt x="580" y="872"/>
                  </a:lnTo>
                  <a:lnTo>
                    <a:pt x="584" y="852"/>
                  </a:lnTo>
                  <a:lnTo>
                    <a:pt x="586" y="832"/>
                  </a:lnTo>
                  <a:lnTo>
                    <a:pt x="588" y="812"/>
                  </a:lnTo>
                  <a:lnTo>
                    <a:pt x="588" y="812"/>
                  </a:lnTo>
                  <a:lnTo>
                    <a:pt x="586" y="792"/>
                  </a:lnTo>
                  <a:lnTo>
                    <a:pt x="584" y="772"/>
                  </a:lnTo>
                  <a:lnTo>
                    <a:pt x="580" y="754"/>
                  </a:lnTo>
                  <a:lnTo>
                    <a:pt x="572" y="736"/>
                  </a:lnTo>
                  <a:lnTo>
                    <a:pt x="564" y="718"/>
                  </a:lnTo>
                  <a:lnTo>
                    <a:pt x="554" y="702"/>
                  </a:lnTo>
                  <a:lnTo>
                    <a:pt x="542" y="686"/>
                  </a:lnTo>
                  <a:lnTo>
                    <a:pt x="530" y="672"/>
                  </a:lnTo>
                  <a:lnTo>
                    <a:pt x="516" y="660"/>
                  </a:lnTo>
                  <a:lnTo>
                    <a:pt x="500" y="648"/>
                  </a:lnTo>
                  <a:lnTo>
                    <a:pt x="484" y="638"/>
                  </a:lnTo>
                  <a:lnTo>
                    <a:pt x="466" y="630"/>
                  </a:lnTo>
                  <a:lnTo>
                    <a:pt x="448" y="622"/>
                  </a:lnTo>
                  <a:lnTo>
                    <a:pt x="430" y="618"/>
                  </a:lnTo>
                  <a:lnTo>
                    <a:pt x="410" y="616"/>
                  </a:lnTo>
                  <a:lnTo>
                    <a:pt x="390" y="614"/>
                  </a:lnTo>
                  <a:lnTo>
                    <a:pt x="390" y="614"/>
                  </a:lnTo>
                  <a:lnTo>
                    <a:pt x="370" y="616"/>
                  </a:lnTo>
                  <a:lnTo>
                    <a:pt x="350" y="618"/>
                  </a:lnTo>
                  <a:lnTo>
                    <a:pt x="330" y="622"/>
                  </a:lnTo>
                  <a:lnTo>
                    <a:pt x="312" y="630"/>
                  </a:lnTo>
                  <a:lnTo>
                    <a:pt x="296" y="638"/>
                  </a:lnTo>
                  <a:lnTo>
                    <a:pt x="278" y="648"/>
                  </a:lnTo>
                  <a:lnTo>
                    <a:pt x="264" y="660"/>
                  </a:lnTo>
                  <a:lnTo>
                    <a:pt x="250" y="672"/>
                  </a:lnTo>
                  <a:lnTo>
                    <a:pt x="236" y="686"/>
                  </a:lnTo>
                  <a:lnTo>
                    <a:pt x="226" y="702"/>
                  </a:lnTo>
                  <a:lnTo>
                    <a:pt x="216" y="718"/>
                  </a:lnTo>
                  <a:lnTo>
                    <a:pt x="206" y="736"/>
                  </a:lnTo>
                  <a:lnTo>
                    <a:pt x="200" y="754"/>
                  </a:lnTo>
                  <a:lnTo>
                    <a:pt x="196" y="772"/>
                  </a:lnTo>
                  <a:lnTo>
                    <a:pt x="192" y="792"/>
                  </a:lnTo>
                  <a:lnTo>
                    <a:pt x="192" y="812"/>
                  </a:lnTo>
                  <a:lnTo>
                    <a:pt x="192" y="812"/>
                  </a:lnTo>
                  <a:close/>
                  <a:moveTo>
                    <a:pt x="2096" y="1356"/>
                  </a:moveTo>
                  <a:lnTo>
                    <a:pt x="2096" y="820"/>
                  </a:lnTo>
                  <a:lnTo>
                    <a:pt x="2096" y="820"/>
                  </a:lnTo>
                  <a:lnTo>
                    <a:pt x="2096" y="812"/>
                  </a:lnTo>
                  <a:lnTo>
                    <a:pt x="2096" y="800"/>
                  </a:lnTo>
                  <a:lnTo>
                    <a:pt x="2096" y="800"/>
                  </a:lnTo>
                  <a:lnTo>
                    <a:pt x="2094" y="778"/>
                  </a:lnTo>
                  <a:lnTo>
                    <a:pt x="2090" y="756"/>
                  </a:lnTo>
                  <a:lnTo>
                    <a:pt x="2086" y="734"/>
                  </a:lnTo>
                  <a:lnTo>
                    <a:pt x="2078" y="714"/>
                  </a:lnTo>
                  <a:lnTo>
                    <a:pt x="2068" y="696"/>
                  </a:lnTo>
                  <a:lnTo>
                    <a:pt x="2058" y="676"/>
                  </a:lnTo>
                  <a:lnTo>
                    <a:pt x="2044" y="660"/>
                  </a:lnTo>
                  <a:lnTo>
                    <a:pt x="2030" y="644"/>
                  </a:lnTo>
                  <a:lnTo>
                    <a:pt x="2014" y="630"/>
                  </a:lnTo>
                  <a:lnTo>
                    <a:pt x="1998" y="616"/>
                  </a:lnTo>
                  <a:lnTo>
                    <a:pt x="1980" y="606"/>
                  </a:lnTo>
                  <a:lnTo>
                    <a:pt x="1960" y="596"/>
                  </a:lnTo>
                  <a:lnTo>
                    <a:pt x="1940" y="590"/>
                  </a:lnTo>
                  <a:lnTo>
                    <a:pt x="1918" y="584"/>
                  </a:lnTo>
                  <a:lnTo>
                    <a:pt x="1896" y="580"/>
                  </a:lnTo>
                  <a:lnTo>
                    <a:pt x="1874" y="580"/>
                  </a:lnTo>
                  <a:lnTo>
                    <a:pt x="1622" y="580"/>
                  </a:lnTo>
                  <a:lnTo>
                    <a:pt x="1436" y="822"/>
                  </a:lnTo>
                  <a:lnTo>
                    <a:pt x="1252" y="580"/>
                  </a:lnTo>
                  <a:lnTo>
                    <a:pt x="1000" y="580"/>
                  </a:lnTo>
                  <a:lnTo>
                    <a:pt x="1000" y="580"/>
                  </a:lnTo>
                  <a:lnTo>
                    <a:pt x="976" y="580"/>
                  </a:lnTo>
                  <a:lnTo>
                    <a:pt x="954" y="584"/>
                  </a:lnTo>
                  <a:lnTo>
                    <a:pt x="934" y="590"/>
                  </a:lnTo>
                  <a:lnTo>
                    <a:pt x="912" y="596"/>
                  </a:lnTo>
                  <a:lnTo>
                    <a:pt x="894" y="606"/>
                  </a:lnTo>
                  <a:lnTo>
                    <a:pt x="876" y="616"/>
                  </a:lnTo>
                  <a:lnTo>
                    <a:pt x="858" y="630"/>
                  </a:lnTo>
                  <a:lnTo>
                    <a:pt x="842" y="644"/>
                  </a:lnTo>
                  <a:lnTo>
                    <a:pt x="828" y="660"/>
                  </a:lnTo>
                  <a:lnTo>
                    <a:pt x="816" y="676"/>
                  </a:lnTo>
                  <a:lnTo>
                    <a:pt x="804" y="696"/>
                  </a:lnTo>
                  <a:lnTo>
                    <a:pt x="794" y="714"/>
                  </a:lnTo>
                  <a:lnTo>
                    <a:pt x="788" y="734"/>
                  </a:lnTo>
                  <a:lnTo>
                    <a:pt x="782" y="756"/>
                  </a:lnTo>
                  <a:lnTo>
                    <a:pt x="778" y="778"/>
                  </a:lnTo>
                  <a:lnTo>
                    <a:pt x="778" y="800"/>
                  </a:lnTo>
                  <a:lnTo>
                    <a:pt x="778" y="820"/>
                  </a:lnTo>
                  <a:lnTo>
                    <a:pt x="778" y="910"/>
                  </a:lnTo>
                  <a:lnTo>
                    <a:pt x="778" y="1636"/>
                  </a:lnTo>
                  <a:lnTo>
                    <a:pt x="778" y="1636"/>
                  </a:lnTo>
                  <a:lnTo>
                    <a:pt x="780" y="1658"/>
                  </a:lnTo>
                  <a:lnTo>
                    <a:pt x="786" y="1680"/>
                  </a:lnTo>
                  <a:lnTo>
                    <a:pt x="796" y="1698"/>
                  </a:lnTo>
                  <a:lnTo>
                    <a:pt x="810" y="1714"/>
                  </a:lnTo>
                  <a:lnTo>
                    <a:pt x="826" y="1728"/>
                  </a:lnTo>
                  <a:lnTo>
                    <a:pt x="846" y="1738"/>
                  </a:lnTo>
                  <a:lnTo>
                    <a:pt x="866" y="1746"/>
                  </a:lnTo>
                  <a:lnTo>
                    <a:pt x="888" y="1748"/>
                  </a:lnTo>
                  <a:lnTo>
                    <a:pt x="888" y="1748"/>
                  </a:lnTo>
                  <a:lnTo>
                    <a:pt x="910" y="1746"/>
                  </a:lnTo>
                  <a:lnTo>
                    <a:pt x="932" y="1738"/>
                  </a:lnTo>
                  <a:lnTo>
                    <a:pt x="950" y="1728"/>
                  </a:lnTo>
                  <a:lnTo>
                    <a:pt x="966" y="1714"/>
                  </a:lnTo>
                  <a:lnTo>
                    <a:pt x="980" y="1698"/>
                  </a:lnTo>
                  <a:lnTo>
                    <a:pt x="990" y="1680"/>
                  </a:lnTo>
                  <a:lnTo>
                    <a:pt x="996" y="1658"/>
                  </a:lnTo>
                  <a:lnTo>
                    <a:pt x="1000" y="1636"/>
                  </a:lnTo>
                  <a:lnTo>
                    <a:pt x="1000" y="910"/>
                  </a:lnTo>
                  <a:lnTo>
                    <a:pt x="1000" y="910"/>
                  </a:lnTo>
                  <a:lnTo>
                    <a:pt x="1022" y="926"/>
                  </a:lnTo>
                  <a:lnTo>
                    <a:pt x="1042" y="944"/>
                  </a:lnTo>
                  <a:lnTo>
                    <a:pt x="1060" y="964"/>
                  </a:lnTo>
                  <a:lnTo>
                    <a:pt x="1074" y="986"/>
                  </a:lnTo>
                  <a:lnTo>
                    <a:pt x="1086" y="1010"/>
                  </a:lnTo>
                  <a:lnTo>
                    <a:pt x="1096" y="1036"/>
                  </a:lnTo>
                  <a:lnTo>
                    <a:pt x="1100" y="1064"/>
                  </a:lnTo>
                  <a:lnTo>
                    <a:pt x="1102" y="1092"/>
                  </a:lnTo>
                  <a:lnTo>
                    <a:pt x="1102" y="1194"/>
                  </a:lnTo>
                  <a:lnTo>
                    <a:pt x="1102" y="1194"/>
                  </a:lnTo>
                  <a:lnTo>
                    <a:pt x="1142" y="1184"/>
                  </a:lnTo>
                  <a:lnTo>
                    <a:pt x="1182" y="1174"/>
                  </a:lnTo>
                  <a:lnTo>
                    <a:pt x="1224" y="1164"/>
                  </a:lnTo>
                  <a:lnTo>
                    <a:pt x="1264" y="1158"/>
                  </a:lnTo>
                  <a:lnTo>
                    <a:pt x="1306" y="1152"/>
                  </a:lnTo>
                  <a:lnTo>
                    <a:pt x="1350" y="1148"/>
                  </a:lnTo>
                  <a:lnTo>
                    <a:pt x="1392" y="1146"/>
                  </a:lnTo>
                  <a:lnTo>
                    <a:pt x="1436" y="1144"/>
                  </a:lnTo>
                  <a:lnTo>
                    <a:pt x="1436" y="1144"/>
                  </a:lnTo>
                  <a:lnTo>
                    <a:pt x="1480" y="1146"/>
                  </a:lnTo>
                  <a:lnTo>
                    <a:pt x="1524" y="1148"/>
                  </a:lnTo>
                  <a:lnTo>
                    <a:pt x="1566" y="1152"/>
                  </a:lnTo>
                  <a:lnTo>
                    <a:pt x="1610" y="1158"/>
                  </a:lnTo>
                  <a:lnTo>
                    <a:pt x="1650" y="1164"/>
                  </a:lnTo>
                  <a:lnTo>
                    <a:pt x="1692" y="1174"/>
                  </a:lnTo>
                  <a:lnTo>
                    <a:pt x="1732" y="1184"/>
                  </a:lnTo>
                  <a:lnTo>
                    <a:pt x="1772" y="1196"/>
                  </a:lnTo>
                  <a:lnTo>
                    <a:pt x="1772" y="1104"/>
                  </a:lnTo>
                  <a:lnTo>
                    <a:pt x="1772" y="1104"/>
                  </a:lnTo>
                  <a:lnTo>
                    <a:pt x="1774" y="1076"/>
                  </a:lnTo>
                  <a:lnTo>
                    <a:pt x="1778" y="1048"/>
                  </a:lnTo>
                  <a:lnTo>
                    <a:pt x="1788" y="1022"/>
                  </a:lnTo>
                  <a:lnTo>
                    <a:pt x="1800" y="998"/>
                  </a:lnTo>
                  <a:lnTo>
                    <a:pt x="1814" y="976"/>
                  </a:lnTo>
                  <a:lnTo>
                    <a:pt x="1832" y="956"/>
                  </a:lnTo>
                  <a:lnTo>
                    <a:pt x="1852" y="938"/>
                  </a:lnTo>
                  <a:lnTo>
                    <a:pt x="1874" y="922"/>
                  </a:lnTo>
                  <a:lnTo>
                    <a:pt x="1874" y="1232"/>
                  </a:lnTo>
                  <a:lnTo>
                    <a:pt x="1874" y="1232"/>
                  </a:lnTo>
                  <a:lnTo>
                    <a:pt x="1932" y="1260"/>
                  </a:lnTo>
                  <a:lnTo>
                    <a:pt x="1988" y="1288"/>
                  </a:lnTo>
                  <a:lnTo>
                    <a:pt x="2044" y="1320"/>
                  </a:lnTo>
                  <a:lnTo>
                    <a:pt x="2096" y="1356"/>
                  </a:lnTo>
                  <a:lnTo>
                    <a:pt x="2096" y="1356"/>
                  </a:lnTo>
                  <a:close/>
                </a:path>
              </a:pathLst>
            </a:custGeom>
            <a:solidFill>
              <a:schemeClr val="tx1"/>
            </a:solidFill>
            <a:ln>
              <a:noFill/>
            </a:ln>
            <a:extLst/>
          </p:spPr>
          <p:txBody>
            <a:bodyPr vert="horz" wrap="square" lIns="62185" tIns="31093" rIns="62185" bIns="31093" numCol="1" anchor="t" anchorCtr="0" compatLnSpc="1">
              <a:prstTxWarp prst="textNoShape">
                <a:avLst/>
              </a:prstTxWarp>
            </a:bodyPr>
            <a:lstStyle/>
            <a:p>
              <a:endParaRPr lang="en-GB" sz="1224"/>
            </a:p>
          </p:txBody>
        </p:sp>
      </p:grpSp>
      <p:sp>
        <p:nvSpPr>
          <p:cNvPr id="46" name="Freeform 19"/>
          <p:cNvSpPr>
            <a:spLocks noEditPoints="1"/>
          </p:cNvSpPr>
          <p:nvPr/>
        </p:nvSpPr>
        <p:spPr bwMode="auto">
          <a:xfrm>
            <a:off x="6963624" y="3737067"/>
            <a:ext cx="337083" cy="182995"/>
          </a:xfrm>
          <a:custGeom>
            <a:avLst/>
            <a:gdLst>
              <a:gd name="T0" fmla="*/ 2114 w 2892"/>
              <a:gd name="T1" fmla="*/ 1186 h 1570"/>
              <a:gd name="T2" fmla="*/ 2044 w 2892"/>
              <a:gd name="T3" fmla="*/ 1276 h 1570"/>
              <a:gd name="T4" fmla="*/ 1926 w 2892"/>
              <a:gd name="T5" fmla="*/ 1320 h 1570"/>
              <a:gd name="T6" fmla="*/ 1806 w 2892"/>
              <a:gd name="T7" fmla="*/ 1224 h 1570"/>
              <a:gd name="T8" fmla="*/ 1742 w 2892"/>
              <a:gd name="T9" fmla="*/ 1336 h 1570"/>
              <a:gd name="T10" fmla="*/ 1642 w 2892"/>
              <a:gd name="T11" fmla="*/ 1356 h 1570"/>
              <a:gd name="T12" fmla="*/ 1590 w 2892"/>
              <a:gd name="T13" fmla="*/ 1294 h 1570"/>
              <a:gd name="T14" fmla="*/ 1502 w 2892"/>
              <a:gd name="T15" fmla="*/ 1154 h 1570"/>
              <a:gd name="T16" fmla="*/ 1360 w 2892"/>
              <a:gd name="T17" fmla="*/ 1114 h 1570"/>
              <a:gd name="T18" fmla="*/ 1220 w 2892"/>
              <a:gd name="T19" fmla="*/ 998 h 1570"/>
              <a:gd name="T20" fmla="*/ 1088 w 2892"/>
              <a:gd name="T21" fmla="*/ 916 h 1570"/>
              <a:gd name="T22" fmla="*/ 924 w 2892"/>
              <a:gd name="T23" fmla="*/ 870 h 1570"/>
              <a:gd name="T24" fmla="*/ 576 w 2892"/>
              <a:gd name="T25" fmla="*/ 954 h 1570"/>
              <a:gd name="T26" fmla="*/ 522 w 2892"/>
              <a:gd name="T27" fmla="*/ 826 h 1570"/>
              <a:gd name="T28" fmla="*/ 744 w 2892"/>
              <a:gd name="T29" fmla="*/ 262 h 1570"/>
              <a:gd name="T30" fmla="*/ 946 w 2892"/>
              <a:gd name="T31" fmla="*/ 406 h 1570"/>
              <a:gd name="T32" fmla="*/ 1016 w 2892"/>
              <a:gd name="T33" fmla="*/ 588 h 1570"/>
              <a:gd name="T34" fmla="*/ 1202 w 2892"/>
              <a:gd name="T35" fmla="*/ 670 h 1570"/>
              <a:gd name="T36" fmla="*/ 1516 w 2892"/>
              <a:gd name="T37" fmla="*/ 382 h 1570"/>
              <a:gd name="T38" fmla="*/ 2110 w 2892"/>
              <a:gd name="T39" fmla="*/ 720 h 1570"/>
              <a:gd name="T40" fmla="*/ 2292 w 2892"/>
              <a:gd name="T41" fmla="*/ 1062 h 1570"/>
              <a:gd name="T42" fmla="*/ 2238 w 2892"/>
              <a:gd name="T43" fmla="*/ 1164 h 1570"/>
              <a:gd name="T44" fmla="*/ 872 w 2892"/>
              <a:gd name="T45" fmla="*/ 982 h 1570"/>
              <a:gd name="T46" fmla="*/ 704 w 2892"/>
              <a:gd name="T47" fmla="*/ 1272 h 1570"/>
              <a:gd name="T48" fmla="*/ 738 w 2892"/>
              <a:gd name="T49" fmla="*/ 1378 h 1570"/>
              <a:gd name="T50" fmla="*/ 836 w 2892"/>
              <a:gd name="T51" fmla="*/ 1422 h 1570"/>
              <a:gd name="T52" fmla="*/ 928 w 2892"/>
              <a:gd name="T53" fmla="*/ 1470 h 1570"/>
              <a:gd name="T54" fmla="*/ 1048 w 2892"/>
              <a:gd name="T55" fmla="*/ 1544 h 1570"/>
              <a:gd name="T56" fmla="*/ 1162 w 2892"/>
              <a:gd name="T57" fmla="*/ 1476 h 1570"/>
              <a:gd name="T58" fmla="*/ 1234 w 2892"/>
              <a:gd name="T59" fmla="*/ 1542 h 1570"/>
              <a:gd name="T60" fmla="*/ 1348 w 2892"/>
              <a:gd name="T61" fmla="*/ 1566 h 1570"/>
              <a:gd name="T62" fmla="*/ 1496 w 2892"/>
              <a:gd name="T63" fmla="*/ 1386 h 1570"/>
              <a:gd name="T64" fmla="*/ 1494 w 2892"/>
              <a:gd name="T65" fmla="*/ 1274 h 1570"/>
              <a:gd name="T66" fmla="*/ 1408 w 2892"/>
              <a:gd name="T67" fmla="*/ 1204 h 1570"/>
              <a:gd name="T68" fmla="*/ 1296 w 2892"/>
              <a:gd name="T69" fmla="*/ 1206 h 1570"/>
              <a:gd name="T70" fmla="*/ 1214 w 2892"/>
              <a:gd name="T71" fmla="*/ 1086 h 1570"/>
              <a:gd name="T72" fmla="*/ 1084 w 2892"/>
              <a:gd name="T73" fmla="*/ 1104 h 1570"/>
              <a:gd name="T74" fmla="*/ 1018 w 2892"/>
              <a:gd name="T75" fmla="*/ 972 h 1570"/>
              <a:gd name="T76" fmla="*/ 2764 w 2892"/>
              <a:gd name="T77" fmla="*/ 1290 h 1570"/>
              <a:gd name="T78" fmla="*/ 2892 w 2892"/>
              <a:gd name="T79" fmla="*/ 696 h 1570"/>
              <a:gd name="T80" fmla="*/ 2834 w 2892"/>
              <a:gd name="T81" fmla="*/ 288 h 1570"/>
              <a:gd name="T82" fmla="*/ 178 w 2892"/>
              <a:gd name="T83" fmla="*/ 0 h 1570"/>
              <a:gd name="T84" fmla="*/ 46 w 2892"/>
              <a:gd name="T85" fmla="*/ 330 h 1570"/>
              <a:gd name="T86" fmla="*/ 0 w 2892"/>
              <a:gd name="T87" fmla="*/ 696 h 1570"/>
              <a:gd name="T88" fmla="*/ 276 w 2892"/>
              <a:gd name="T89" fmla="*/ 1334 h 1570"/>
              <a:gd name="T90" fmla="*/ 480 w 2892"/>
              <a:gd name="T91" fmla="*/ 1030 h 1570"/>
              <a:gd name="T92" fmla="*/ 466 w 2892"/>
              <a:gd name="T93" fmla="*/ 1140 h 1570"/>
              <a:gd name="T94" fmla="*/ 534 w 2892"/>
              <a:gd name="T95" fmla="*/ 1226 h 1570"/>
              <a:gd name="T96" fmla="*/ 632 w 2892"/>
              <a:gd name="T97" fmla="*/ 1212 h 1570"/>
              <a:gd name="T98" fmla="*/ 2170 w 2892"/>
              <a:gd name="T99" fmla="*/ 202 h 1570"/>
              <a:gd name="T100" fmla="*/ 1382 w 2892"/>
              <a:gd name="T101" fmla="*/ 14 h 1570"/>
              <a:gd name="T102" fmla="*/ 1356 w 2892"/>
              <a:gd name="T103" fmla="*/ 12 h 1570"/>
              <a:gd name="T104" fmla="*/ 1204 w 2892"/>
              <a:gd name="T105" fmla="*/ 74 h 1570"/>
              <a:gd name="T106" fmla="*/ 1034 w 2892"/>
              <a:gd name="T107" fmla="*/ 426 h 1570"/>
              <a:gd name="T108" fmla="*/ 1104 w 2892"/>
              <a:gd name="T109" fmla="*/ 552 h 1570"/>
              <a:gd name="T110" fmla="*/ 1246 w 2892"/>
              <a:gd name="T111" fmla="*/ 578 h 1570"/>
              <a:gd name="T112" fmla="*/ 2098 w 2892"/>
              <a:gd name="T113" fmla="*/ 590 h 1570"/>
              <a:gd name="T114" fmla="*/ 2314 w 2892"/>
              <a:gd name="T115" fmla="*/ 890 h 1570"/>
              <a:gd name="T116" fmla="*/ 2356 w 2892"/>
              <a:gd name="T117" fmla="*/ 76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2" h="1570">
                <a:moveTo>
                  <a:pt x="2226" y="1172"/>
                </a:moveTo>
                <a:lnTo>
                  <a:pt x="2226" y="1172"/>
                </a:lnTo>
                <a:lnTo>
                  <a:pt x="2210" y="1180"/>
                </a:lnTo>
                <a:lnTo>
                  <a:pt x="2192" y="1186"/>
                </a:lnTo>
                <a:lnTo>
                  <a:pt x="2174" y="1190"/>
                </a:lnTo>
                <a:lnTo>
                  <a:pt x="2156" y="1192"/>
                </a:lnTo>
                <a:lnTo>
                  <a:pt x="2156" y="1192"/>
                </a:lnTo>
                <a:lnTo>
                  <a:pt x="2134" y="1190"/>
                </a:lnTo>
                <a:lnTo>
                  <a:pt x="2114" y="1186"/>
                </a:lnTo>
                <a:lnTo>
                  <a:pt x="2096" y="1178"/>
                </a:lnTo>
                <a:lnTo>
                  <a:pt x="2078" y="1166"/>
                </a:lnTo>
                <a:lnTo>
                  <a:pt x="2078" y="1166"/>
                </a:lnTo>
                <a:lnTo>
                  <a:pt x="2078" y="1186"/>
                </a:lnTo>
                <a:lnTo>
                  <a:pt x="2076" y="1206"/>
                </a:lnTo>
                <a:lnTo>
                  <a:pt x="2072" y="1224"/>
                </a:lnTo>
                <a:lnTo>
                  <a:pt x="2066" y="1242"/>
                </a:lnTo>
                <a:lnTo>
                  <a:pt x="2056" y="1260"/>
                </a:lnTo>
                <a:lnTo>
                  <a:pt x="2044" y="1276"/>
                </a:lnTo>
                <a:lnTo>
                  <a:pt x="2030" y="1290"/>
                </a:lnTo>
                <a:lnTo>
                  <a:pt x="2014" y="1302"/>
                </a:lnTo>
                <a:lnTo>
                  <a:pt x="2014" y="1302"/>
                </a:lnTo>
                <a:lnTo>
                  <a:pt x="1996" y="1310"/>
                </a:lnTo>
                <a:lnTo>
                  <a:pt x="1978" y="1316"/>
                </a:lnTo>
                <a:lnTo>
                  <a:pt x="1960" y="1320"/>
                </a:lnTo>
                <a:lnTo>
                  <a:pt x="1942" y="1322"/>
                </a:lnTo>
                <a:lnTo>
                  <a:pt x="1942" y="1322"/>
                </a:lnTo>
                <a:lnTo>
                  <a:pt x="1926" y="1320"/>
                </a:lnTo>
                <a:lnTo>
                  <a:pt x="1908" y="1318"/>
                </a:lnTo>
                <a:lnTo>
                  <a:pt x="1892" y="1312"/>
                </a:lnTo>
                <a:lnTo>
                  <a:pt x="1878" y="1306"/>
                </a:lnTo>
                <a:lnTo>
                  <a:pt x="1862" y="1296"/>
                </a:lnTo>
                <a:lnTo>
                  <a:pt x="1850" y="1284"/>
                </a:lnTo>
                <a:lnTo>
                  <a:pt x="1838" y="1272"/>
                </a:lnTo>
                <a:lnTo>
                  <a:pt x="1826" y="1256"/>
                </a:lnTo>
                <a:lnTo>
                  <a:pt x="1806" y="1224"/>
                </a:lnTo>
                <a:lnTo>
                  <a:pt x="1806" y="1224"/>
                </a:lnTo>
                <a:lnTo>
                  <a:pt x="1806" y="1240"/>
                </a:lnTo>
                <a:lnTo>
                  <a:pt x="1802" y="1256"/>
                </a:lnTo>
                <a:lnTo>
                  <a:pt x="1796" y="1272"/>
                </a:lnTo>
                <a:lnTo>
                  <a:pt x="1788" y="1288"/>
                </a:lnTo>
                <a:lnTo>
                  <a:pt x="1780" y="1302"/>
                </a:lnTo>
                <a:lnTo>
                  <a:pt x="1768" y="1314"/>
                </a:lnTo>
                <a:lnTo>
                  <a:pt x="1756" y="1326"/>
                </a:lnTo>
                <a:lnTo>
                  <a:pt x="1742" y="1336"/>
                </a:lnTo>
                <a:lnTo>
                  <a:pt x="1742" y="1336"/>
                </a:lnTo>
                <a:lnTo>
                  <a:pt x="1726" y="1344"/>
                </a:lnTo>
                <a:lnTo>
                  <a:pt x="1708" y="1350"/>
                </a:lnTo>
                <a:lnTo>
                  <a:pt x="1690" y="1354"/>
                </a:lnTo>
                <a:lnTo>
                  <a:pt x="1672" y="1356"/>
                </a:lnTo>
                <a:lnTo>
                  <a:pt x="1672" y="1356"/>
                </a:lnTo>
                <a:lnTo>
                  <a:pt x="1654" y="1354"/>
                </a:lnTo>
                <a:lnTo>
                  <a:pt x="1654" y="1354"/>
                </a:lnTo>
                <a:lnTo>
                  <a:pt x="1642" y="1356"/>
                </a:lnTo>
                <a:lnTo>
                  <a:pt x="1642" y="1356"/>
                </a:lnTo>
                <a:lnTo>
                  <a:pt x="1638" y="1356"/>
                </a:lnTo>
                <a:lnTo>
                  <a:pt x="1638" y="1356"/>
                </a:lnTo>
                <a:lnTo>
                  <a:pt x="1626" y="1356"/>
                </a:lnTo>
                <a:lnTo>
                  <a:pt x="1614" y="1354"/>
                </a:lnTo>
                <a:lnTo>
                  <a:pt x="1592" y="1348"/>
                </a:lnTo>
                <a:lnTo>
                  <a:pt x="1592" y="1348"/>
                </a:lnTo>
                <a:lnTo>
                  <a:pt x="1594" y="1330"/>
                </a:lnTo>
                <a:lnTo>
                  <a:pt x="1592" y="1312"/>
                </a:lnTo>
                <a:lnTo>
                  <a:pt x="1590" y="1294"/>
                </a:lnTo>
                <a:lnTo>
                  <a:pt x="1586" y="1276"/>
                </a:lnTo>
                <a:lnTo>
                  <a:pt x="1586" y="1276"/>
                </a:lnTo>
                <a:lnTo>
                  <a:pt x="1580" y="1254"/>
                </a:lnTo>
                <a:lnTo>
                  <a:pt x="1572" y="1234"/>
                </a:lnTo>
                <a:lnTo>
                  <a:pt x="1560" y="1216"/>
                </a:lnTo>
                <a:lnTo>
                  <a:pt x="1548" y="1198"/>
                </a:lnTo>
                <a:lnTo>
                  <a:pt x="1534" y="1182"/>
                </a:lnTo>
                <a:lnTo>
                  <a:pt x="1520" y="1168"/>
                </a:lnTo>
                <a:lnTo>
                  <a:pt x="1502" y="1154"/>
                </a:lnTo>
                <a:lnTo>
                  <a:pt x="1484" y="1142"/>
                </a:lnTo>
                <a:lnTo>
                  <a:pt x="1484" y="1142"/>
                </a:lnTo>
                <a:lnTo>
                  <a:pt x="1458" y="1130"/>
                </a:lnTo>
                <a:lnTo>
                  <a:pt x="1432" y="1120"/>
                </a:lnTo>
                <a:lnTo>
                  <a:pt x="1404" y="1114"/>
                </a:lnTo>
                <a:lnTo>
                  <a:pt x="1376" y="1112"/>
                </a:lnTo>
                <a:lnTo>
                  <a:pt x="1376" y="1112"/>
                </a:lnTo>
                <a:lnTo>
                  <a:pt x="1360" y="1114"/>
                </a:lnTo>
                <a:lnTo>
                  <a:pt x="1360" y="1114"/>
                </a:lnTo>
                <a:lnTo>
                  <a:pt x="1344" y="1086"/>
                </a:lnTo>
                <a:lnTo>
                  <a:pt x="1324" y="1060"/>
                </a:lnTo>
                <a:lnTo>
                  <a:pt x="1312" y="1050"/>
                </a:lnTo>
                <a:lnTo>
                  <a:pt x="1300" y="1038"/>
                </a:lnTo>
                <a:lnTo>
                  <a:pt x="1288" y="1030"/>
                </a:lnTo>
                <a:lnTo>
                  <a:pt x="1274" y="1020"/>
                </a:lnTo>
                <a:lnTo>
                  <a:pt x="1274" y="1020"/>
                </a:lnTo>
                <a:lnTo>
                  <a:pt x="1248" y="1008"/>
                </a:lnTo>
                <a:lnTo>
                  <a:pt x="1220" y="998"/>
                </a:lnTo>
                <a:lnTo>
                  <a:pt x="1192" y="992"/>
                </a:lnTo>
                <a:lnTo>
                  <a:pt x="1164" y="990"/>
                </a:lnTo>
                <a:lnTo>
                  <a:pt x="1164" y="990"/>
                </a:lnTo>
                <a:lnTo>
                  <a:pt x="1148" y="992"/>
                </a:lnTo>
                <a:lnTo>
                  <a:pt x="1148" y="992"/>
                </a:lnTo>
                <a:lnTo>
                  <a:pt x="1132" y="964"/>
                </a:lnTo>
                <a:lnTo>
                  <a:pt x="1112" y="938"/>
                </a:lnTo>
                <a:lnTo>
                  <a:pt x="1102" y="928"/>
                </a:lnTo>
                <a:lnTo>
                  <a:pt x="1088" y="916"/>
                </a:lnTo>
                <a:lnTo>
                  <a:pt x="1076" y="908"/>
                </a:lnTo>
                <a:lnTo>
                  <a:pt x="1062" y="898"/>
                </a:lnTo>
                <a:lnTo>
                  <a:pt x="1062" y="898"/>
                </a:lnTo>
                <a:lnTo>
                  <a:pt x="1036" y="886"/>
                </a:lnTo>
                <a:lnTo>
                  <a:pt x="1010" y="876"/>
                </a:lnTo>
                <a:lnTo>
                  <a:pt x="982" y="870"/>
                </a:lnTo>
                <a:lnTo>
                  <a:pt x="952" y="868"/>
                </a:lnTo>
                <a:lnTo>
                  <a:pt x="952" y="868"/>
                </a:lnTo>
                <a:lnTo>
                  <a:pt x="924" y="870"/>
                </a:lnTo>
                <a:lnTo>
                  <a:pt x="896" y="876"/>
                </a:lnTo>
                <a:lnTo>
                  <a:pt x="868" y="886"/>
                </a:lnTo>
                <a:lnTo>
                  <a:pt x="842" y="898"/>
                </a:lnTo>
                <a:lnTo>
                  <a:pt x="820" y="914"/>
                </a:lnTo>
                <a:lnTo>
                  <a:pt x="798" y="932"/>
                </a:lnTo>
                <a:lnTo>
                  <a:pt x="778" y="954"/>
                </a:lnTo>
                <a:lnTo>
                  <a:pt x="762" y="978"/>
                </a:lnTo>
                <a:lnTo>
                  <a:pt x="726" y="1042"/>
                </a:lnTo>
                <a:lnTo>
                  <a:pt x="576" y="954"/>
                </a:lnTo>
                <a:lnTo>
                  <a:pt x="576" y="954"/>
                </a:lnTo>
                <a:lnTo>
                  <a:pt x="560" y="944"/>
                </a:lnTo>
                <a:lnTo>
                  <a:pt x="546" y="930"/>
                </a:lnTo>
                <a:lnTo>
                  <a:pt x="536" y="916"/>
                </a:lnTo>
                <a:lnTo>
                  <a:pt x="526" y="900"/>
                </a:lnTo>
                <a:lnTo>
                  <a:pt x="522" y="882"/>
                </a:lnTo>
                <a:lnTo>
                  <a:pt x="518" y="864"/>
                </a:lnTo>
                <a:lnTo>
                  <a:pt x="518" y="846"/>
                </a:lnTo>
                <a:lnTo>
                  <a:pt x="522" y="826"/>
                </a:lnTo>
                <a:lnTo>
                  <a:pt x="660" y="340"/>
                </a:lnTo>
                <a:lnTo>
                  <a:pt x="660" y="340"/>
                </a:lnTo>
                <a:lnTo>
                  <a:pt x="666" y="324"/>
                </a:lnTo>
                <a:lnTo>
                  <a:pt x="674" y="308"/>
                </a:lnTo>
                <a:lnTo>
                  <a:pt x="686" y="296"/>
                </a:lnTo>
                <a:lnTo>
                  <a:pt x="698" y="284"/>
                </a:lnTo>
                <a:lnTo>
                  <a:pt x="712" y="274"/>
                </a:lnTo>
                <a:lnTo>
                  <a:pt x="728" y="266"/>
                </a:lnTo>
                <a:lnTo>
                  <a:pt x="744" y="262"/>
                </a:lnTo>
                <a:lnTo>
                  <a:pt x="762" y="258"/>
                </a:lnTo>
                <a:lnTo>
                  <a:pt x="1004" y="246"/>
                </a:lnTo>
                <a:lnTo>
                  <a:pt x="982" y="286"/>
                </a:lnTo>
                <a:lnTo>
                  <a:pt x="982" y="286"/>
                </a:lnTo>
                <a:lnTo>
                  <a:pt x="970" y="308"/>
                </a:lnTo>
                <a:lnTo>
                  <a:pt x="960" y="332"/>
                </a:lnTo>
                <a:lnTo>
                  <a:pt x="954" y="356"/>
                </a:lnTo>
                <a:lnTo>
                  <a:pt x="948" y="380"/>
                </a:lnTo>
                <a:lnTo>
                  <a:pt x="946" y="406"/>
                </a:lnTo>
                <a:lnTo>
                  <a:pt x="948" y="430"/>
                </a:lnTo>
                <a:lnTo>
                  <a:pt x="950" y="456"/>
                </a:lnTo>
                <a:lnTo>
                  <a:pt x="956" y="480"/>
                </a:lnTo>
                <a:lnTo>
                  <a:pt x="956" y="480"/>
                </a:lnTo>
                <a:lnTo>
                  <a:pt x="964" y="504"/>
                </a:lnTo>
                <a:lnTo>
                  <a:pt x="974" y="528"/>
                </a:lnTo>
                <a:lnTo>
                  <a:pt x="986" y="550"/>
                </a:lnTo>
                <a:lnTo>
                  <a:pt x="1000" y="570"/>
                </a:lnTo>
                <a:lnTo>
                  <a:pt x="1016" y="588"/>
                </a:lnTo>
                <a:lnTo>
                  <a:pt x="1034" y="606"/>
                </a:lnTo>
                <a:lnTo>
                  <a:pt x="1054" y="622"/>
                </a:lnTo>
                <a:lnTo>
                  <a:pt x="1074" y="636"/>
                </a:lnTo>
                <a:lnTo>
                  <a:pt x="1074" y="636"/>
                </a:lnTo>
                <a:lnTo>
                  <a:pt x="1104" y="650"/>
                </a:lnTo>
                <a:lnTo>
                  <a:pt x="1136" y="660"/>
                </a:lnTo>
                <a:lnTo>
                  <a:pt x="1170" y="668"/>
                </a:lnTo>
                <a:lnTo>
                  <a:pt x="1202" y="670"/>
                </a:lnTo>
                <a:lnTo>
                  <a:pt x="1202" y="670"/>
                </a:lnTo>
                <a:lnTo>
                  <a:pt x="1236" y="668"/>
                </a:lnTo>
                <a:lnTo>
                  <a:pt x="1270" y="660"/>
                </a:lnTo>
                <a:lnTo>
                  <a:pt x="1300" y="650"/>
                </a:lnTo>
                <a:lnTo>
                  <a:pt x="1330" y="636"/>
                </a:lnTo>
                <a:lnTo>
                  <a:pt x="1358" y="616"/>
                </a:lnTo>
                <a:lnTo>
                  <a:pt x="1382" y="594"/>
                </a:lnTo>
                <a:lnTo>
                  <a:pt x="1406" y="570"/>
                </a:lnTo>
                <a:lnTo>
                  <a:pt x="1424" y="542"/>
                </a:lnTo>
                <a:lnTo>
                  <a:pt x="1516" y="382"/>
                </a:lnTo>
                <a:lnTo>
                  <a:pt x="2058" y="666"/>
                </a:lnTo>
                <a:lnTo>
                  <a:pt x="2058" y="666"/>
                </a:lnTo>
                <a:lnTo>
                  <a:pt x="2070" y="674"/>
                </a:lnTo>
                <a:lnTo>
                  <a:pt x="2082" y="684"/>
                </a:lnTo>
                <a:lnTo>
                  <a:pt x="2092" y="694"/>
                </a:lnTo>
                <a:lnTo>
                  <a:pt x="2100" y="708"/>
                </a:lnTo>
                <a:lnTo>
                  <a:pt x="2100" y="708"/>
                </a:lnTo>
                <a:lnTo>
                  <a:pt x="2110" y="720"/>
                </a:lnTo>
                <a:lnTo>
                  <a:pt x="2110" y="720"/>
                </a:lnTo>
                <a:lnTo>
                  <a:pt x="2114" y="728"/>
                </a:lnTo>
                <a:lnTo>
                  <a:pt x="2272" y="984"/>
                </a:lnTo>
                <a:lnTo>
                  <a:pt x="2272" y="984"/>
                </a:lnTo>
                <a:lnTo>
                  <a:pt x="2278" y="996"/>
                </a:lnTo>
                <a:lnTo>
                  <a:pt x="2284" y="1010"/>
                </a:lnTo>
                <a:lnTo>
                  <a:pt x="2288" y="1022"/>
                </a:lnTo>
                <a:lnTo>
                  <a:pt x="2290" y="1036"/>
                </a:lnTo>
                <a:lnTo>
                  <a:pt x="2292" y="1048"/>
                </a:lnTo>
                <a:lnTo>
                  <a:pt x="2292" y="1062"/>
                </a:lnTo>
                <a:lnTo>
                  <a:pt x="2290" y="1074"/>
                </a:lnTo>
                <a:lnTo>
                  <a:pt x="2288" y="1088"/>
                </a:lnTo>
                <a:lnTo>
                  <a:pt x="2284" y="1100"/>
                </a:lnTo>
                <a:lnTo>
                  <a:pt x="2280" y="1112"/>
                </a:lnTo>
                <a:lnTo>
                  <a:pt x="2274" y="1124"/>
                </a:lnTo>
                <a:lnTo>
                  <a:pt x="2266" y="1134"/>
                </a:lnTo>
                <a:lnTo>
                  <a:pt x="2258" y="1146"/>
                </a:lnTo>
                <a:lnTo>
                  <a:pt x="2248" y="1154"/>
                </a:lnTo>
                <a:lnTo>
                  <a:pt x="2238" y="1164"/>
                </a:lnTo>
                <a:lnTo>
                  <a:pt x="2226" y="1172"/>
                </a:lnTo>
                <a:lnTo>
                  <a:pt x="2226" y="1172"/>
                </a:lnTo>
                <a:close/>
                <a:moveTo>
                  <a:pt x="952" y="954"/>
                </a:moveTo>
                <a:lnTo>
                  <a:pt x="952" y="954"/>
                </a:lnTo>
                <a:lnTo>
                  <a:pt x="936" y="956"/>
                </a:lnTo>
                <a:lnTo>
                  <a:pt x="918" y="960"/>
                </a:lnTo>
                <a:lnTo>
                  <a:pt x="902" y="964"/>
                </a:lnTo>
                <a:lnTo>
                  <a:pt x="886" y="972"/>
                </a:lnTo>
                <a:lnTo>
                  <a:pt x="872" y="982"/>
                </a:lnTo>
                <a:lnTo>
                  <a:pt x="860" y="994"/>
                </a:lnTo>
                <a:lnTo>
                  <a:pt x="848" y="1006"/>
                </a:lnTo>
                <a:lnTo>
                  <a:pt x="838" y="1022"/>
                </a:lnTo>
                <a:lnTo>
                  <a:pt x="722" y="1222"/>
                </a:lnTo>
                <a:lnTo>
                  <a:pt x="722" y="1222"/>
                </a:lnTo>
                <a:lnTo>
                  <a:pt x="716" y="1234"/>
                </a:lnTo>
                <a:lnTo>
                  <a:pt x="710" y="1246"/>
                </a:lnTo>
                <a:lnTo>
                  <a:pt x="706" y="1260"/>
                </a:lnTo>
                <a:lnTo>
                  <a:pt x="704" y="1272"/>
                </a:lnTo>
                <a:lnTo>
                  <a:pt x="704" y="1284"/>
                </a:lnTo>
                <a:lnTo>
                  <a:pt x="704" y="1298"/>
                </a:lnTo>
                <a:lnTo>
                  <a:pt x="706" y="1310"/>
                </a:lnTo>
                <a:lnTo>
                  <a:pt x="708" y="1322"/>
                </a:lnTo>
                <a:lnTo>
                  <a:pt x="712" y="1336"/>
                </a:lnTo>
                <a:lnTo>
                  <a:pt x="718" y="1346"/>
                </a:lnTo>
                <a:lnTo>
                  <a:pt x="724" y="1358"/>
                </a:lnTo>
                <a:lnTo>
                  <a:pt x="730" y="1368"/>
                </a:lnTo>
                <a:lnTo>
                  <a:pt x="738" y="1378"/>
                </a:lnTo>
                <a:lnTo>
                  <a:pt x="748" y="1388"/>
                </a:lnTo>
                <a:lnTo>
                  <a:pt x="758" y="1396"/>
                </a:lnTo>
                <a:lnTo>
                  <a:pt x="770" y="1404"/>
                </a:lnTo>
                <a:lnTo>
                  <a:pt x="770" y="1404"/>
                </a:lnTo>
                <a:lnTo>
                  <a:pt x="786" y="1412"/>
                </a:lnTo>
                <a:lnTo>
                  <a:pt x="802" y="1416"/>
                </a:lnTo>
                <a:lnTo>
                  <a:pt x="820" y="1420"/>
                </a:lnTo>
                <a:lnTo>
                  <a:pt x="836" y="1422"/>
                </a:lnTo>
                <a:lnTo>
                  <a:pt x="836" y="1422"/>
                </a:lnTo>
                <a:lnTo>
                  <a:pt x="858" y="1420"/>
                </a:lnTo>
                <a:lnTo>
                  <a:pt x="878" y="1414"/>
                </a:lnTo>
                <a:lnTo>
                  <a:pt x="898" y="1406"/>
                </a:lnTo>
                <a:lnTo>
                  <a:pt x="916" y="1396"/>
                </a:lnTo>
                <a:lnTo>
                  <a:pt x="916" y="1396"/>
                </a:lnTo>
                <a:lnTo>
                  <a:pt x="916" y="1414"/>
                </a:lnTo>
                <a:lnTo>
                  <a:pt x="916" y="1434"/>
                </a:lnTo>
                <a:lnTo>
                  <a:pt x="922" y="1452"/>
                </a:lnTo>
                <a:lnTo>
                  <a:pt x="928" y="1470"/>
                </a:lnTo>
                <a:lnTo>
                  <a:pt x="938" y="1486"/>
                </a:lnTo>
                <a:lnTo>
                  <a:pt x="950" y="1500"/>
                </a:lnTo>
                <a:lnTo>
                  <a:pt x="964" y="1514"/>
                </a:lnTo>
                <a:lnTo>
                  <a:pt x="982" y="1526"/>
                </a:lnTo>
                <a:lnTo>
                  <a:pt x="982" y="1526"/>
                </a:lnTo>
                <a:lnTo>
                  <a:pt x="998" y="1534"/>
                </a:lnTo>
                <a:lnTo>
                  <a:pt x="1014" y="1540"/>
                </a:lnTo>
                <a:lnTo>
                  <a:pt x="1030" y="1542"/>
                </a:lnTo>
                <a:lnTo>
                  <a:pt x="1048" y="1544"/>
                </a:lnTo>
                <a:lnTo>
                  <a:pt x="1048" y="1544"/>
                </a:lnTo>
                <a:lnTo>
                  <a:pt x="1064" y="1542"/>
                </a:lnTo>
                <a:lnTo>
                  <a:pt x="1082" y="1538"/>
                </a:lnTo>
                <a:lnTo>
                  <a:pt x="1098" y="1534"/>
                </a:lnTo>
                <a:lnTo>
                  <a:pt x="1114" y="1526"/>
                </a:lnTo>
                <a:lnTo>
                  <a:pt x="1128" y="1516"/>
                </a:lnTo>
                <a:lnTo>
                  <a:pt x="1142" y="1506"/>
                </a:lnTo>
                <a:lnTo>
                  <a:pt x="1152" y="1492"/>
                </a:lnTo>
                <a:lnTo>
                  <a:pt x="1162" y="1476"/>
                </a:lnTo>
                <a:lnTo>
                  <a:pt x="1182" y="1444"/>
                </a:lnTo>
                <a:lnTo>
                  <a:pt x="1182" y="1444"/>
                </a:lnTo>
                <a:lnTo>
                  <a:pt x="1184" y="1460"/>
                </a:lnTo>
                <a:lnTo>
                  <a:pt x="1188" y="1476"/>
                </a:lnTo>
                <a:lnTo>
                  <a:pt x="1192" y="1492"/>
                </a:lnTo>
                <a:lnTo>
                  <a:pt x="1200" y="1506"/>
                </a:lnTo>
                <a:lnTo>
                  <a:pt x="1210" y="1520"/>
                </a:lnTo>
                <a:lnTo>
                  <a:pt x="1220" y="1532"/>
                </a:lnTo>
                <a:lnTo>
                  <a:pt x="1234" y="1542"/>
                </a:lnTo>
                <a:lnTo>
                  <a:pt x="1248" y="1552"/>
                </a:lnTo>
                <a:lnTo>
                  <a:pt x="1248" y="1552"/>
                </a:lnTo>
                <a:lnTo>
                  <a:pt x="1264" y="1560"/>
                </a:lnTo>
                <a:lnTo>
                  <a:pt x="1280" y="1566"/>
                </a:lnTo>
                <a:lnTo>
                  <a:pt x="1296" y="1570"/>
                </a:lnTo>
                <a:lnTo>
                  <a:pt x="1314" y="1570"/>
                </a:lnTo>
                <a:lnTo>
                  <a:pt x="1314" y="1570"/>
                </a:lnTo>
                <a:lnTo>
                  <a:pt x="1332" y="1570"/>
                </a:lnTo>
                <a:lnTo>
                  <a:pt x="1348" y="1566"/>
                </a:lnTo>
                <a:lnTo>
                  <a:pt x="1364" y="1560"/>
                </a:lnTo>
                <a:lnTo>
                  <a:pt x="1380" y="1552"/>
                </a:lnTo>
                <a:lnTo>
                  <a:pt x="1394" y="1544"/>
                </a:lnTo>
                <a:lnTo>
                  <a:pt x="1408" y="1532"/>
                </a:lnTo>
                <a:lnTo>
                  <a:pt x="1418" y="1518"/>
                </a:lnTo>
                <a:lnTo>
                  <a:pt x="1430" y="1504"/>
                </a:lnTo>
                <a:lnTo>
                  <a:pt x="1490" y="1398"/>
                </a:lnTo>
                <a:lnTo>
                  <a:pt x="1490" y="1398"/>
                </a:lnTo>
                <a:lnTo>
                  <a:pt x="1496" y="1386"/>
                </a:lnTo>
                <a:lnTo>
                  <a:pt x="1502" y="1374"/>
                </a:lnTo>
                <a:lnTo>
                  <a:pt x="1504" y="1362"/>
                </a:lnTo>
                <a:lnTo>
                  <a:pt x="1506" y="1348"/>
                </a:lnTo>
                <a:lnTo>
                  <a:pt x="1508" y="1336"/>
                </a:lnTo>
                <a:lnTo>
                  <a:pt x="1508" y="1322"/>
                </a:lnTo>
                <a:lnTo>
                  <a:pt x="1506" y="1310"/>
                </a:lnTo>
                <a:lnTo>
                  <a:pt x="1504" y="1298"/>
                </a:lnTo>
                <a:lnTo>
                  <a:pt x="1500" y="1286"/>
                </a:lnTo>
                <a:lnTo>
                  <a:pt x="1494" y="1274"/>
                </a:lnTo>
                <a:lnTo>
                  <a:pt x="1488" y="1262"/>
                </a:lnTo>
                <a:lnTo>
                  <a:pt x="1480" y="1252"/>
                </a:lnTo>
                <a:lnTo>
                  <a:pt x="1472" y="1242"/>
                </a:lnTo>
                <a:lnTo>
                  <a:pt x="1464" y="1232"/>
                </a:lnTo>
                <a:lnTo>
                  <a:pt x="1452" y="1224"/>
                </a:lnTo>
                <a:lnTo>
                  <a:pt x="1442" y="1216"/>
                </a:lnTo>
                <a:lnTo>
                  <a:pt x="1442" y="1216"/>
                </a:lnTo>
                <a:lnTo>
                  <a:pt x="1426" y="1208"/>
                </a:lnTo>
                <a:lnTo>
                  <a:pt x="1408" y="1204"/>
                </a:lnTo>
                <a:lnTo>
                  <a:pt x="1392" y="1200"/>
                </a:lnTo>
                <a:lnTo>
                  <a:pt x="1376" y="1200"/>
                </a:lnTo>
                <a:lnTo>
                  <a:pt x="1376" y="1200"/>
                </a:lnTo>
                <a:lnTo>
                  <a:pt x="1354" y="1200"/>
                </a:lnTo>
                <a:lnTo>
                  <a:pt x="1334" y="1206"/>
                </a:lnTo>
                <a:lnTo>
                  <a:pt x="1314" y="1214"/>
                </a:lnTo>
                <a:lnTo>
                  <a:pt x="1296" y="1226"/>
                </a:lnTo>
                <a:lnTo>
                  <a:pt x="1296" y="1226"/>
                </a:lnTo>
                <a:lnTo>
                  <a:pt x="1296" y="1206"/>
                </a:lnTo>
                <a:lnTo>
                  <a:pt x="1294" y="1188"/>
                </a:lnTo>
                <a:lnTo>
                  <a:pt x="1290" y="1168"/>
                </a:lnTo>
                <a:lnTo>
                  <a:pt x="1282" y="1152"/>
                </a:lnTo>
                <a:lnTo>
                  <a:pt x="1274" y="1134"/>
                </a:lnTo>
                <a:lnTo>
                  <a:pt x="1262" y="1120"/>
                </a:lnTo>
                <a:lnTo>
                  <a:pt x="1246" y="1106"/>
                </a:lnTo>
                <a:lnTo>
                  <a:pt x="1230" y="1094"/>
                </a:lnTo>
                <a:lnTo>
                  <a:pt x="1230" y="1094"/>
                </a:lnTo>
                <a:lnTo>
                  <a:pt x="1214" y="1086"/>
                </a:lnTo>
                <a:lnTo>
                  <a:pt x="1198" y="1082"/>
                </a:lnTo>
                <a:lnTo>
                  <a:pt x="1180" y="1078"/>
                </a:lnTo>
                <a:lnTo>
                  <a:pt x="1164" y="1078"/>
                </a:lnTo>
                <a:lnTo>
                  <a:pt x="1164" y="1078"/>
                </a:lnTo>
                <a:lnTo>
                  <a:pt x="1142" y="1078"/>
                </a:lnTo>
                <a:lnTo>
                  <a:pt x="1122" y="1084"/>
                </a:lnTo>
                <a:lnTo>
                  <a:pt x="1102" y="1092"/>
                </a:lnTo>
                <a:lnTo>
                  <a:pt x="1084" y="1104"/>
                </a:lnTo>
                <a:lnTo>
                  <a:pt x="1084" y="1104"/>
                </a:lnTo>
                <a:lnTo>
                  <a:pt x="1086" y="1084"/>
                </a:lnTo>
                <a:lnTo>
                  <a:pt x="1084" y="1066"/>
                </a:lnTo>
                <a:lnTo>
                  <a:pt x="1078" y="1046"/>
                </a:lnTo>
                <a:lnTo>
                  <a:pt x="1072" y="1030"/>
                </a:lnTo>
                <a:lnTo>
                  <a:pt x="1062" y="1012"/>
                </a:lnTo>
                <a:lnTo>
                  <a:pt x="1050" y="998"/>
                </a:lnTo>
                <a:lnTo>
                  <a:pt x="1036" y="984"/>
                </a:lnTo>
                <a:lnTo>
                  <a:pt x="1018" y="972"/>
                </a:lnTo>
                <a:lnTo>
                  <a:pt x="1018" y="972"/>
                </a:lnTo>
                <a:lnTo>
                  <a:pt x="1002" y="964"/>
                </a:lnTo>
                <a:lnTo>
                  <a:pt x="986" y="960"/>
                </a:lnTo>
                <a:lnTo>
                  <a:pt x="970" y="956"/>
                </a:lnTo>
                <a:lnTo>
                  <a:pt x="952" y="954"/>
                </a:lnTo>
                <a:close/>
                <a:moveTo>
                  <a:pt x="2714" y="0"/>
                </a:moveTo>
                <a:lnTo>
                  <a:pt x="2260" y="136"/>
                </a:lnTo>
                <a:lnTo>
                  <a:pt x="2616" y="1334"/>
                </a:lnTo>
                <a:lnTo>
                  <a:pt x="2764" y="1290"/>
                </a:lnTo>
                <a:lnTo>
                  <a:pt x="2764" y="1290"/>
                </a:lnTo>
                <a:lnTo>
                  <a:pt x="2792" y="1220"/>
                </a:lnTo>
                <a:lnTo>
                  <a:pt x="2818" y="1150"/>
                </a:lnTo>
                <a:lnTo>
                  <a:pt x="2840" y="1078"/>
                </a:lnTo>
                <a:lnTo>
                  <a:pt x="2858" y="1004"/>
                </a:lnTo>
                <a:lnTo>
                  <a:pt x="2872" y="928"/>
                </a:lnTo>
                <a:lnTo>
                  <a:pt x="2884" y="852"/>
                </a:lnTo>
                <a:lnTo>
                  <a:pt x="2890" y="774"/>
                </a:lnTo>
                <a:lnTo>
                  <a:pt x="2892" y="696"/>
                </a:lnTo>
                <a:lnTo>
                  <a:pt x="2892" y="696"/>
                </a:lnTo>
                <a:lnTo>
                  <a:pt x="2890" y="648"/>
                </a:lnTo>
                <a:lnTo>
                  <a:pt x="2888" y="602"/>
                </a:lnTo>
                <a:lnTo>
                  <a:pt x="2884" y="556"/>
                </a:lnTo>
                <a:lnTo>
                  <a:pt x="2880" y="510"/>
                </a:lnTo>
                <a:lnTo>
                  <a:pt x="2874" y="464"/>
                </a:lnTo>
                <a:lnTo>
                  <a:pt x="2866" y="420"/>
                </a:lnTo>
                <a:lnTo>
                  <a:pt x="2856" y="374"/>
                </a:lnTo>
                <a:lnTo>
                  <a:pt x="2846" y="332"/>
                </a:lnTo>
                <a:lnTo>
                  <a:pt x="2834" y="288"/>
                </a:lnTo>
                <a:lnTo>
                  <a:pt x="2820" y="244"/>
                </a:lnTo>
                <a:lnTo>
                  <a:pt x="2806" y="202"/>
                </a:lnTo>
                <a:lnTo>
                  <a:pt x="2790" y="162"/>
                </a:lnTo>
                <a:lnTo>
                  <a:pt x="2772" y="120"/>
                </a:lnTo>
                <a:lnTo>
                  <a:pt x="2754" y="80"/>
                </a:lnTo>
                <a:lnTo>
                  <a:pt x="2734" y="40"/>
                </a:lnTo>
                <a:lnTo>
                  <a:pt x="2714" y="0"/>
                </a:lnTo>
                <a:lnTo>
                  <a:pt x="2714" y="0"/>
                </a:lnTo>
                <a:close/>
                <a:moveTo>
                  <a:pt x="178" y="0"/>
                </a:moveTo>
                <a:lnTo>
                  <a:pt x="178" y="0"/>
                </a:lnTo>
                <a:lnTo>
                  <a:pt x="156" y="40"/>
                </a:lnTo>
                <a:lnTo>
                  <a:pt x="138" y="80"/>
                </a:lnTo>
                <a:lnTo>
                  <a:pt x="118" y="120"/>
                </a:lnTo>
                <a:lnTo>
                  <a:pt x="102" y="160"/>
                </a:lnTo>
                <a:lnTo>
                  <a:pt x="86" y="202"/>
                </a:lnTo>
                <a:lnTo>
                  <a:pt x="72" y="244"/>
                </a:lnTo>
                <a:lnTo>
                  <a:pt x="58" y="288"/>
                </a:lnTo>
                <a:lnTo>
                  <a:pt x="46" y="330"/>
                </a:lnTo>
                <a:lnTo>
                  <a:pt x="36" y="374"/>
                </a:lnTo>
                <a:lnTo>
                  <a:pt x="26" y="420"/>
                </a:lnTo>
                <a:lnTo>
                  <a:pt x="18" y="464"/>
                </a:lnTo>
                <a:lnTo>
                  <a:pt x="12" y="510"/>
                </a:lnTo>
                <a:lnTo>
                  <a:pt x="6" y="556"/>
                </a:lnTo>
                <a:lnTo>
                  <a:pt x="2" y="602"/>
                </a:lnTo>
                <a:lnTo>
                  <a:pt x="0" y="648"/>
                </a:lnTo>
                <a:lnTo>
                  <a:pt x="0" y="696"/>
                </a:lnTo>
                <a:lnTo>
                  <a:pt x="0" y="696"/>
                </a:lnTo>
                <a:lnTo>
                  <a:pt x="2" y="774"/>
                </a:lnTo>
                <a:lnTo>
                  <a:pt x="8" y="852"/>
                </a:lnTo>
                <a:lnTo>
                  <a:pt x="18" y="928"/>
                </a:lnTo>
                <a:lnTo>
                  <a:pt x="32" y="1004"/>
                </a:lnTo>
                <a:lnTo>
                  <a:pt x="52" y="1078"/>
                </a:lnTo>
                <a:lnTo>
                  <a:pt x="74" y="1150"/>
                </a:lnTo>
                <a:lnTo>
                  <a:pt x="98" y="1220"/>
                </a:lnTo>
                <a:lnTo>
                  <a:pt x="128" y="1290"/>
                </a:lnTo>
                <a:lnTo>
                  <a:pt x="276" y="1334"/>
                </a:lnTo>
                <a:lnTo>
                  <a:pt x="632" y="136"/>
                </a:lnTo>
                <a:lnTo>
                  <a:pt x="178" y="0"/>
                </a:lnTo>
                <a:close/>
                <a:moveTo>
                  <a:pt x="646" y="1178"/>
                </a:moveTo>
                <a:lnTo>
                  <a:pt x="684" y="1116"/>
                </a:lnTo>
                <a:lnTo>
                  <a:pt x="532" y="1030"/>
                </a:lnTo>
                <a:lnTo>
                  <a:pt x="532" y="1030"/>
                </a:lnTo>
                <a:lnTo>
                  <a:pt x="514" y="1016"/>
                </a:lnTo>
                <a:lnTo>
                  <a:pt x="496" y="1002"/>
                </a:lnTo>
                <a:lnTo>
                  <a:pt x="480" y="1030"/>
                </a:lnTo>
                <a:lnTo>
                  <a:pt x="480" y="1030"/>
                </a:lnTo>
                <a:lnTo>
                  <a:pt x="474" y="1044"/>
                </a:lnTo>
                <a:lnTo>
                  <a:pt x="468" y="1056"/>
                </a:lnTo>
                <a:lnTo>
                  <a:pt x="464" y="1070"/>
                </a:lnTo>
                <a:lnTo>
                  <a:pt x="462" y="1084"/>
                </a:lnTo>
                <a:lnTo>
                  <a:pt x="462" y="1098"/>
                </a:lnTo>
                <a:lnTo>
                  <a:pt x="462" y="1112"/>
                </a:lnTo>
                <a:lnTo>
                  <a:pt x="464" y="1126"/>
                </a:lnTo>
                <a:lnTo>
                  <a:pt x="466" y="1140"/>
                </a:lnTo>
                <a:lnTo>
                  <a:pt x="470" y="1152"/>
                </a:lnTo>
                <a:lnTo>
                  <a:pt x="476" y="1166"/>
                </a:lnTo>
                <a:lnTo>
                  <a:pt x="482" y="1178"/>
                </a:lnTo>
                <a:lnTo>
                  <a:pt x="490" y="1190"/>
                </a:lnTo>
                <a:lnTo>
                  <a:pt x="500" y="1200"/>
                </a:lnTo>
                <a:lnTo>
                  <a:pt x="510" y="1210"/>
                </a:lnTo>
                <a:lnTo>
                  <a:pt x="520" y="1218"/>
                </a:lnTo>
                <a:lnTo>
                  <a:pt x="534" y="1226"/>
                </a:lnTo>
                <a:lnTo>
                  <a:pt x="534" y="1226"/>
                </a:lnTo>
                <a:lnTo>
                  <a:pt x="550" y="1236"/>
                </a:lnTo>
                <a:lnTo>
                  <a:pt x="568" y="1242"/>
                </a:lnTo>
                <a:lnTo>
                  <a:pt x="586" y="1246"/>
                </a:lnTo>
                <a:lnTo>
                  <a:pt x="606" y="1246"/>
                </a:lnTo>
                <a:lnTo>
                  <a:pt x="606" y="1246"/>
                </a:lnTo>
                <a:lnTo>
                  <a:pt x="622" y="1244"/>
                </a:lnTo>
                <a:lnTo>
                  <a:pt x="622" y="1244"/>
                </a:lnTo>
                <a:lnTo>
                  <a:pt x="626" y="1228"/>
                </a:lnTo>
                <a:lnTo>
                  <a:pt x="632" y="1212"/>
                </a:lnTo>
                <a:lnTo>
                  <a:pt x="638" y="1194"/>
                </a:lnTo>
                <a:lnTo>
                  <a:pt x="646" y="1178"/>
                </a:lnTo>
                <a:lnTo>
                  <a:pt x="646" y="1178"/>
                </a:lnTo>
                <a:close/>
                <a:moveTo>
                  <a:pt x="2356" y="762"/>
                </a:moveTo>
                <a:lnTo>
                  <a:pt x="2198" y="250"/>
                </a:lnTo>
                <a:lnTo>
                  <a:pt x="2198" y="250"/>
                </a:lnTo>
                <a:lnTo>
                  <a:pt x="2190" y="232"/>
                </a:lnTo>
                <a:lnTo>
                  <a:pt x="2180" y="216"/>
                </a:lnTo>
                <a:lnTo>
                  <a:pt x="2170" y="202"/>
                </a:lnTo>
                <a:lnTo>
                  <a:pt x="2156" y="190"/>
                </a:lnTo>
                <a:lnTo>
                  <a:pt x="2140" y="180"/>
                </a:lnTo>
                <a:lnTo>
                  <a:pt x="2124" y="174"/>
                </a:lnTo>
                <a:lnTo>
                  <a:pt x="2106" y="168"/>
                </a:lnTo>
                <a:lnTo>
                  <a:pt x="2088" y="166"/>
                </a:lnTo>
                <a:lnTo>
                  <a:pt x="1644" y="72"/>
                </a:lnTo>
                <a:lnTo>
                  <a:pt x="1644" y="72"/>
                </a:lnTo>
                <a:lnTo>
                  <a:pt x="1644" y="70"/>
                </a:lnTo>
                <a:lnTo>
                  <a:pt x="1382" y="14"/>
                </a:lnTo>
                <a:lnTo>
                  <a:pt x="1382" y="14"/>
                </a:lnTo>
                <a:lnTo>
                  <a:pt x="1378" y="14"/>
                </a:lnTo>
                <a:lnTo>
                  <a:pt x="1378" y="14"/>
                </a:lnTo>
                <a:lnTo>
                  <a:pt x="1376" y="14"/>
                </a:lnTo>
                <a:lnTo>
                  <a:pt x="1376" y="14"/>
                </a:lnTo>
                <a:lnTo>
                  <a:pt x="1370" y="14"/>
                </a:lnTo>
                <a:lnTo>
                  <a:pt x="1354" y="10"/>
                </a:lnTo>
                <a:lnTo>
                  <a:pt x="1356" y="12"/>
                </a:lnTo>
                <a:lnTo>
                  <a:pt x="1356" y="12"/>
                </a:lnTo>
                <a:lnTo>
                  <a:pt x="1338" y="10"/>
                </a:lnTo>
                <a:lnTo>
                  <a:pt x="1338" y="10"/>
                </a:lnTo>
                <a:lnTo>
                  <a:pt x="1316" y="10"/>
                </a:lnTo>
                <a:lnTo>
                  <a:pt x="1296" y="14"/>
                </a:lnTo>
                <a:lnTo>
                  <a:pt x="1274" y="22"/>
                </a:lnTo>
                <a:lnTo>
                  <a:pt x="1254" y="32"/>
                </a:lnTo>
                <a:lnTo>
                  <a:pt x="1236" y="44"/>
                </a:lnTo>
                <a:lnTo>
                  <a:pt x="1220" y="58"/>
                </a:lnTo>
                <a:lnTo>
                  <a:pt x="1204" y="74"/>
                </a:lnTo>
                <a:lnTo>
                  <a:pt x="1192" y="94"/>
                </a:lnTo>
                <a:lnTo>
                  <a:pt x="1056" y="330"/>
                </a:lnTo>
                <a:lnTo>
                  <a:pt x="1056" y="330"/>
                </a:lnTo>
                <a:lnTo>
                  <a:pt x="1048" y="344"/>
                </a:lnTo>
                <a:lnTo>
                  <a:pt x="1042" y="360"/>
                </a:lnTo>
                <a:lnTo>
                  <a:pt x="1038" y="376"/>
                </a:lnTo>
                <a:lnTo>
                  <a:pt x="1034" y="392"/>
                </a:lnTo>
                <a:lnTo>
                  <a:pt x="1034" y="410"/>
                </a:lnTo>
                <a:lnTo>
                  <a:pt x="1034" y="426"/>
                </a:lnTo>
                <a:lnTo>
                  <a:pt x="1036" y="442"/>
                </a:lnTo>
                <a:lnTo>
                  <a:pt x="1038" y="458"/>
                </a:lnTo>
                <a:lnTo>
                  <a:pt x="1044" y="474"/>
                </a:lnTo>
                <a:lnTo>
                  <a:pt x="1050" y="488"/>
                </a:lnTo>
                <a:lnTo>
                  <a:pt x="1058" y="502"/>
                </a:lnTo>
                <a:lnTo>
                  <a:pt x="1068" y="516"/>
                </a:lnTo>
                <a:lnTo>
                  <a:pt x="1078" y="528"/>
                </a:lnTo>
                <a:lnTo>
                  <a:pt x="1090" y="540"/>
                </a:lnTo>
                <a:lnTo>
                  <a:pt x="1104" y="552"/>
                </a:lnTo>
                <a:lnTo>
                  <a:pt x="1118" y="560"/>
                </a:lnTo>
                <a:lnTo>
                  <a:pt x="1118" y="560"/>
                </a:lnTo>
                <a:lnTo>
                  <a:pt x="1138" y="570"/>
                </a:lnTo>
                <a:lnTo>
                  <a:pt x="1160" y="578"/>
                </a:lnTo>
                <a:lnTo>
                  <a:pt x="1180" y="582"/>
                </a:lnTo>
                <a:lnTo>
                  <a:pt x="1202" y="584"/>
                </a:lnTo>
                <a:lnTo>
                  <a:pt x="1202" y="584"/>
                </a:lnTo>
                <a:lnTo>
                  <a:pt x="1224" y="582"/>
                </a:lnTo>
                <a:lnTo>
                  <a:pt x="1246" y="578"/>
                </a:lnTo>
                <a:lnTo>
                  <a:pt x="1266" y="570"/>
                </a:lnTo>
                <a:lnTo>
                  <a:pt x="1286" y="562"/>
                </a:lnTo>
                <a:lnTo>
                  <a:pt x="1304" y="550"/>
                </a:lnTo>
                <a:lnTo>
                  <a:pt x="1322" y="534"/>
                </a:lnTo>
                <a:lnTo>
                  <a:pt x="1336" y="518"/>
                </a:lnTo>
                <a:lnTo>
                  <a:pt x="1350" y="498"/>
                </a:lnTo>
                <a:lnTo>
                  <a:pt x="1484" y="266"/>
                </a:lnTo>
                <a:lnTo>
                  <a:pt x="2098" y="590"/>
                </a:lnTo>
                <a:lnTo>
                  <a:pt x="2098" y="590"/>
                </a:lnTo>
                <a:lnTo>
                  <a:pt x="2118" y="602"/>
                </a:lnTo>
                <a:lnTo>
                  <a:pt x="2138" y="618"/>
                </a:lnTo>
                <a:lnTo>
                  <a:pt x="2156" y="636"/>
                </a:lnTo>
                <a:lnTo>
                  <a:pt x="2170" y="656"/>
                </a:lnTo>
                <a:lnTo>
                  <a:pt x="2170" y="656"/>
                </a:lnTo>
                <a:lnTo>
                  <a:pt x="2184" y="676"/>
                </a:lnTo>
                <a:lnTo>
                  <a:pt x="2184" y="676"/>
                </a:lnTo>
                <a:lnTo>
                  <a:pt x="2190" y="686"/>
                </a:lnTo>
                <a:lnTo>
                  <a:pt x="2314" y="890"/>
                </a:lnTo>
                <a:lnTo>
                  <a:pt x="2314" y="890"/>
                </a:lnTo>
                <a:lnTo>
                  <a:pt x="2328" y="878"/>
                </a:lnTo>
                <a:lnTo>
                  <a:pt x="2340" y="864"/>
                </a:lnTo>
                <a:lnTo>
                  <a:pt x="2348" y="850"/>
                </a:lnTo>
                <a:lnTo>
                  <a:pt x="2356" y="832"/>
                </a:lnTo>
                <a:lnTo>
                  <a:pt x="2360" y="816"/>
                </a:lnTo>
                <a:lnTo>
                  <a:pt x="2362" y="798"/>
                </a:lnTo>
                <a:lnTo>
                  <a:pt x="2360" y="780"/>
                </a:lnTo>
                <a:lnTo>
                  <a:pt x="2356" y="762"/>
                </a:lnTo>
                <a:lnTo>
                  <a:pt x="2356" y="762"/>
                </a:lnTo>
                <a:close/>
              </a:path>
            </a:pathLst>
          </a:custGeom>
          <a:solidFill>
            <a:srgbClr val="CC1726"/>
          </a:solidFill>
          <a:ln>
            <a:noFill/>
          </a:ln>
        </p:spPr>
        <p:txBody>
          <a:bodyPr vert="horz" wrap="square" lIns="62185" tIns="31093" rIns="62185" bIns="31093" numCol="1" anchor="t" anchorCtr="0" compatLnSpc="1">
            <a:prstTxWarp prst="textNoShape">
              <a:avLst/>
            </a:prstTxWarp>
          </a:bodyPr>
          <a:lstStyle/>
          <a:p>
            <a:endParaRPr lang="en-GB" sz="1224"/>
          </a:p>
        </p:txBody>
      </p:sp>
    </p:spTree>
    <p:extLst>
      <p:ext uri="{BB962C8B-B14F-4D97-AF65-F5344CB8AC3E}">
        <p14:creationId xmlns:p14="http://schemas.microsoft.com/office/powerpoint/2010/main" val="851700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Q1 review man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Q1 review mancom</Template>
  <TotalTime>9941</TotalTime>
  <Words>1912</Words>
  <Application>Microsoft Office PowerPoint</Application>
  <PresentationFormat>On-screen Show (16:9)</PresentationFormat>
  <Paragraphs>200</Paragraphs>
  <Slides>18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Georgia</vt:lpstr>
      <vt:lpstr>Q1 review mancom</vt:lpstr>
      <vt:lpstr>Bitmap Image</vt:lpstr>
      <vt:lpstr>GST Compliance Solution  (as part of Cash Management Services)</vt:lpstr>
      <vt:lpstr>1. GST compliance process &amp; imperative </vt:lpstr>
      <vt:lpstr>Overview of  GST</vt:lpstr>
      <vt:lpstr>Eliminating the cascading effect of taxes</vt:lpstr>
      <vt:lpstr>Taxes at centre and state level subsumed into GST</vt:lpstr>
      <vt:lpstr>  </vt:lpstr>
      <vt:lpstr>Taxes subsumed in IGST </vt:lpstr>
      <vt:lpstr>GST return types</vt:lpstr>
      <vt:lpstr>Details of different returns  </vt:lpstr>
      <vt:lpstr>Details of different returns contd.</vt:lpstr>
      <vt:lpstr>2. High level application overview </vt:lpstr>
      <vt:lpstr>GBI solution overview </vt:lpstr>
      <vt:lpstr>GBI solution overview contd.</vt:lpstr>
      <vt:lpstr>GBI solution homepage</vt:lpstr>
      <vt:lpstr>GBI Application overview contd. </vt:lpstr>
      <vt:lpstr>Validation checks and Admin control</vt:lpstr>
      <vt:lpstr>Company level landing page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Agnihotri (Consumer Bank, KMBL)</dc:creator>
  <cp:lastModifiedBy>Sashank Chaluvadi (Wholesale Business, KMBL)</cp:lastModifiedBy>
  <cp:revision>586</cp:revision>
  <dcterms:created xsi:type="dcterms:W3CDTF">2016-08-10T05:05:57Z</dcterms:created>
  <dcterms:modified xsi:type="dcterms:W3CDTF">2017-09-12T11:52:47Z</dcterms:modified>
</cp:coreProperties>
</file>